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1857375"/>
  <p:embeddedFontLst>
    <p:embeddedFont>
      <p:font typeface="IBM Plex Mono SemiBold"/>
      <p:regular r:id="rId55"/>
      <p:bold r:id="rId56"/>
      <p:italic r:id="rId57"/>
      <p:boldItalic r:id="rId58"/>
    </p:embeddedFont>
    <p:embeddedFont>
      <p:font typeface="Carlito"/>
      <p:regular r:id="rId59"/>
      <p:bold r:id="rId60"/>
      <p:italic r:id="rId61"/>
      <p:boldItalic r:id="rId62"/>
    </p:embeddedFont>
    <p:embeddedFont>
      <p:font typeface="Roboto Mono"/>
      <p:regular r:id="rId63"/>
      <p:bold r:id="rId64"/>
      <p:italic r:id="rId65"/>
      <p:boldItalic r:id="rId66"/>
    </p:embeddedFont>
    <p:embeddedFont>
      <p:font typeface="IBM Plex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1" roundtripDataSignature="AMtx7mhN+eXkcYfj4+ZGMJHPlJk5RWXf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IBMPlex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rlito-boldItalic.fntdata"/><Relationship Id="rId61" Type="http://schemas.openxmlformats.org/officeDocument/2006/relationships/font" Target="fonts/Carlito-italic.fntdata"/><Relationship Id="rId20" Type="http://schemas.openxmlformats.org/officeDocument/2006/relationships/slide" Target="slides/slide15.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7.xml"/><Relationship Id="rId66" Type="http://schemas.openxmlformats.org/officeDocument/2006/relationships/font" Target="fonts/RobotoMono-boldItalic.fntdata"/><Relationship Id="rId21" Type="http://schemas.openxmlformats.org/officeDocument/2006/relationships/slide" Target="slides/slide16.xml"/><Relationship Id="rId65" Type="http://schemas.openxmlformats.org/officeDocument/2006/relationships/font" Target="fonts/RobotoMono-italic.fntdata"/><Relationship Id="rId24" Type="http://schemas.openxmlformats.org/officeDocument/2006/relationships/slide" Target="slides/slide19.xml"/><Relationship Id="rId68" Type="http://schemas.openxmlformats.org/officeDocument/2006/relationships/font" Target="fonts/IBMPlexMono-bold.fntdata"/><Relationship Id="rId23" Type="http://schemas.openxmlformats.org/officeDocument/2006/relationships/slide" Target="slides/slide18.xml"/><Relationship Id="rId67" Type="http://schemas.openxmlformats.org/officeDocument/2006/relationships/font" Target="fonts/IBMPlexMono-regular.fntdata"/><Relationship Id="rId60" Type="http://schemas.openxmlformats.org/officeDocument/2006/relationships/font" Target="fonts/Carli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BMPlexMonoSemiBold-italic.fntdata"/><Relationship Id="rId12" Type="http://schemas.openxmlformats.org/officeDocument/2006/relationships/slide" Target="slides/slide7.xml"/><Relationship Id="rId56" Type="http://schemas.openxmlformats.org/officeDocument/2006/relationships/font" Target="fonts/IBMPlexMonoSemiBold-bold.fntdata"/><Relationship Id="rId15" Type="http://schemas.openxmlformats.org/officeDocument/2006/relationships/slide" Target="slides/slide10.xml"/><Relationship Id="rId59" Type="http://schemas.openxmlformats.org/officeDocument/2006/relationships/font" Target="fonts/Carlito-regular.fntdata"/><Relationship Id="rId14" Type="http://schemas.openxmlformats.org/officeDocument/2006/relationships/slide" Target="slides/slide9.xml"/><Relationship Id="rId58" Type="http://schemas.openxmlformats.org/officeDocument/2006/relationships/font" Target="fonts/IBMPlexMono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1cc372a65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51cc372a6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5" name="Google Shape;3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51cc372a65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351cc372a65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0.jpg"/><Relationship Id="rId4" Type="http://schemas.openxmlformats.org/officeDocument/2006/relationships/hyperlink" Target="https://github.com/Jtrusko/Applied_Data_Science_Capstone" TargetMode="External"/><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4.png"/><Relationship Id="rId4" Type="http://schemas.openxmlformats.org/officeDocument/2006/relationships/hyperlink" Target="https://github.com/Jtrusko/Applied_Data_Science_Capstone/blob/main/Module%201/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hyperlink" Target="https://github.com/Jtrusko/Applied_Data_Science_Capstone/blob/main/Module%202/EDA%20with%20Data%20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hyperlink" Target="https://github.com/Jtrusko/Applied_Data_Science_Capstone/blob/main/Module%202/EDA_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hyperlink" Target="https://github.com/Jtrusko/Applied_Data_Science_Capstone/blob/main/Module%203/Folium%20Interactive%20Visual%20Map.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hyperlink" Target="https://github.com/Jtrusko/Applied_Data_Science_Capstone/blob/main/Module%203/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hyperlink" Target="https://github.com/Jtrusko/Applied_Data_Science_Capstone/blob/main/Module%204/Machine%20Learning%20Prediction.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6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7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73.png"/><Relationship Id="rId5" Type="http://schemas.openxmlformats.org/officeDocument/2006/relationships/image" Target="../media/image59.jpg"/><Relationship Id="rId6" Type="http://schemas.openxmlformats.org/officeDocument/2006/relationships/image" Target="../media/image6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hyperlink" Target="https://github.com/Jtrusko/Applied_Data_Science_Capstone/tree/mai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20" Type="http://schemas.openxmlformats.org/officeDocument/2006/relationships/image" Target="../media/image18.png"/><Relationship Id="rId22" Type="http://schemas.openxmlformats.org/officeDocument/2006/relationships/image" Target="../media/image23.png"/><Relationship Id="rId21" Type="http://schemas.openxmlformats.org/officeDocument/2006/relationships/image" Target="../media/image21.png"/><Relationship Id="rId24" Type="http://schemas.openxmlformats.org/officeDocument/2006/relationships/image" Target="../media/image27.png"/><Relationship Id="rId23"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hyperlink" Target="https://github.com/Jtrusko/Applied_Data_Science_Capstone/blob/main/Module%201/DataCollectionApi.ipynb" TargetMode="External"/><Relationship Id="rId9" Type="http://schemas.openxmlformats.org/officeDocument/2006/relationships/image" Target="../media/image6.png"/><Relationship Id="rId25" Type="http://schemas.openxmlformats.org/officeDocument/2006/relationships/image" Target="../media/image26.png"/><Relationship Id="rId5" Type="http://schemas.openxmlformats.org/officeDocument/2006/relationships/image" Target="../media/image47.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7.png"/><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9.png"/><Relationship Id="rId12" Type="http://schemas.openxmlformats.org/officeDocument/2006/relationships/image" Target="../media/image5.png"/><Relationship Id="rId15" Type="http://schemas.openxmlformats.org/officeDocument/2006/relationships/image" Target="../media/image11.png"/><Relationship Id="rId14" Type="http://schemas.openxmlformats.org/officeDocument/2006/relationships/image" Target="../media/image14.png"/><Relationship Id="rId17" Type="http://schemas.openxmlformats.org/officeDocument/2006/relationships/image" Target="../media/image16.png"/><Relationship Id="rId16" Type="http://schemas.openxmlformats.org/officeDocument/2006/relationships/image" Target="../media/image8.png"/><Relationship Id="rId19" Type="http://schemas.openxmlformats.org/officeDocument/2006/relationships/image" Target="../media/image12.png"/><Relationship Id="rId1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hyperlink" Target="https://github.com/Jtrusko/Applied_Data_Science_Capstone/blob/main/Module%201/DataCollectionWebscraping.ipynb" TargetMode="External"/><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0.jpg"/><Relationship Id="rId7" Type="http://schemas.openxmlformats.org/officeDocument/2006/relationships/image" Target="../media/image25.png"/><Relationship Id="rId8" Type="http://schemas.openxmlformats.org/officeDocument/2006/relationships/image" Target="../media/image28.png"/><Relationship Id="rId11" Type="http://schemas.openxmlformats.org/officeDocument/2006/relationships/image" Target="../media/image35.png"/><Relationship Id="rId10" Type="http://schemas.openxmlformats.org/officeDocument/2006/relationships/image" Target="../media/image33.png"/><Relationship Id="rId13" Type="http://schemas.openxmlformats.org/officeDocument/2006/relationships/image" Target="../media/image37.png"/><Relationship Id="rId12" Type="http://schemas.openxmlformats.org/officeDocument/2006/relationships/image" Target="../media/image43.png"/><Relationship Id="rId15" Type="http://schemas.openxmlformats.org/officeDocument/2006/relationships/image" Target="../media/image40.png"/><Relationship Id="rId14" Type="http://schemas.openxmlformats.org/officeDocument/2006/relationships/image" Target="../media/image48.png"/><Relationship Id="rId17" Type="http://schemas.openxmlformats.org/officeDocument/2006/relationships/image" Target="../media/image36.png"/><Relationship Id="rId16" Type="http://schemas.openxmlformats.org/officeDocument/2006/relationships/image" Target="../media/image38.jpg"/><Relationship Id="rId19" Type="http://schemas.openxmlformats.org/officeDocument/2006/relationships/image" Target="../media/image45.png"/><Relationship Id="rId18"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9825" y="4568725"/>
            <a:ext cx="6491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Neil Truskolaski</a:t>
            </a:r>
            <a:br>
              <a:rPr lang="en-US" sz="1800">
                <a:solidFill>
                  <a:schemeClr val="lt2"/>
                </a:solidFill>
              </a:rPr>
            </a:br>
            <a:r>
              <a:rPr lang="en-US" sz="1800" u="sng">
                <a:solidFill>
                  <a:schemeClr val="lt1"/>
                </a:solidFill>
                <a:hlinkClick r:id="rId4">
                  <a:extLst>
                    <a:ext uri="{A12FA001-AC4F-418D-AE19-62706E023703}">
                      <ahyp:hlinkClr val="tx"/>
                    </a:ext>
                  </a:extLst>
                </a:hlinkClick>
              </a:rPr>
              <a:t>https://github.com/Jtrusko/Applied_Data_Science_Capstone</a:t>
            </a:r>
            <a:endParaRPr sz="1800">
              <a:solidFill>
                <a:schemeClr val="lt1"/>
              </a:solidFill>
            </a:endParaRPr>
          </a:p>
          <a:p>
            <a:pPr indent="0" lvl="0" marL="0" rtl="0" algn="l">
              <a:spcBef>
                <a:spcPts val="0"/>
              </a:spcBef>
              <a:spcAft>
                <a:spcPts val="0"/>
              </a:spcAft>
              <a:buNone/>
            </a:pPr>
            <a:r>
              <a:rPr lang="en-US" sz="1800">
                <a:solidFill>
                  <a:schemeClr val="lt1"/>
                </a:solidFill>
              </a:rPr>
              <a:t>04/28/2025</a:t>
            </a:r>
            <a:endParaRPr sz="1800">
              <a:solidFill>
                <a:schemeClr val="lt1"/>
              </a:solidFill>
            </a:endParaRPr>
          </a:p>
          <a:p>
            <a:pPr indent="0" lvl="0" marL="0" marR="0" rtl="0" algn="l">
              <a:spcBef>
                <a:spcPts val="0"/>
              </a:spcBef>
              <a:spcAft>
                <a:spcPts val="0"/>
              </a:spcAft>
              <a:buNone/>
            </a:pPr>
            <a:r>
              <a:t/>
            </a:r>
            <a:endParaRPr sz="1800">
              <a:solidFill>
                <a:schemeClr val="lt2"/>
              </a:solidFill>
            </a:endParaRPr>
          </a:p>
        </p:txBody>
      </p:sp>
      <p:pic>
        <p:nvPicPr>
          <p:cNvPr descr="IBM Skills Network Logo - Horizontal-noai copy.png" id="87" name="Google Shape;87;p1"/>
          <p:cNvPicPr preferRelativeResize="0"/>
          <p:nvPr/>
        </p:nvPicPr>
        <p:blipFill rotWithShape="1">
          <a:blip r:embed="rId5">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10"/>
          <p:cNvSpPr txBox="1"/>
          <p:nvPr>
            <p:ph idx="1" type="body"/>
          </p:nvPr>
        </p:nvSpPr>
        <p:spPr>
          <a:xfrm>
            <a:off x="608000" y="1310700"/>
            <a:ext cx="10515600" cy="5547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700">
                <a:solidFill>
                  <a:schemeClr val="dk1"/>
                </a:solidFill>
              </a:rPr>
              <a:t>The data wrangling process focused on generating a clear target variable for analysis:</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Target Variable Creation:</a:t>
            </a:r>
            <a:r>
              <a:rPr lang="en-US" sz="1700">
                <a:solidFill>
                  <a:schemeClr val="dk1"/>
                </a:solidFill>
              </a:rPr>
              <a:t> A new column, </a:t>
            </a:r>
            <a:r>
              <a:rPr lang="en-US" sz="1700">
                <a:solidFill>
                  <a:srgbClr val="188038"/>
                </a:solidFill>
              </a:rPr>
              <a:t>Class</a:t>
            </a:r>
            <a:r>
              <a:rPr lang="en-US" sz="1700">
                <a:solidFill>
                  <a:schemeClr val="dk1"/>
                </a:solidFill>
              </a:rPr>
              <a:t>, was engineered to represent the success or failure of rocket landings.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Outcome Column Analysis:</a:t>
            </a:r>
            <a:r>
              <a:rPr lang="en-US" sz="1700">
                <a:solidFill>
                  <a:schemeClr val="dk1"/>
                </a:solidFill>
              </a:rPr>
              <a:t> The original </a:t>
            </a:r>
            <a:r>
              <a:rPr lang="en-US" sz="1700">
                <a:solidFill>
                  <a:srgbClr val="188038"/>
                </a:solidFill>
              </a:rPr>
              <a:t>Outcome</a:t>
            </a:r>
            <a:r>
              <a:rPr lang="en-US" sz="1700">
                <a:solidFill>
                  <a:schemeClr val="dk1"/>
                </a:solidFill>
              </a:rPr>
              <a:t> column included combined information on mission success and landing location.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Binary Label Encoding:</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Outcomes indicating successful landings were mapped to a value of 1:</a:t>
            </a:r>
            <a:endParaRPr sz="17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True ASDS</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True RTLS</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True Ocean</a:t>
            </a:r>
            <a:endParaRPr i="1" sz="16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Outcomes representing unsuccessful landings were mapped to a value of 0:</a:t>
            </a:r>
            <a:endParaRPr sz="17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None None</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False ASDS</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None ASDS</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False Ocean</a:t>
            </a:r>
            <a:endParaRPr i="1" sz="1600">
              <a:solidFill>
                <a:schemeClr val="dk1"/>
              </a:solidFill>
            </a:endParaRPr>
          </a:p>
          <a:p>
            <a:pPr indent="-330200" lvl="2" marL="1371600" rtl="0" algn="l">
              <a:lnSpc>
                <a:spcPct val="115000"/>
              </a:lnSpc>
              <a:spcBef>
                <a:spcPts val="0"/>
              </a:spcBef>
              <a:spcAft>
                <a:spcPts val="0"/>
              </a:spcAft>
              <a:buClr>
                <a:schemeClr val="dk1"/>
              </a:buClr>
              <a:buSzPts val="1600"/>
              <a:buChar char="■"/>
            </a:pPr>
            <a:r>
              <a:rPr i="1" lang="en-US" sz="1600">
                <a:solidFill>
                  <a:schemeClr val="dk1"/>
                </a:solidFill>
              </a:rPr>
              <a:t>False RTLS</a:t>
            </a:r>
            <a:endParaRPr sz="3300">
              <a:solidFill>
                <a:schemeClr val="dk1"/>
              </a:solidFill>
            </a:endParaRPr>
          </a:p>
          <a:p>
            <a:pPr indent="-50800" lvl="0" marL="228600" marR="0" rtl="0" algn="l">
              <a:lnSpc>
                <a:spcPct val="90000"/>
              </a:lnSpc>
              <a:spcBef>
                <a:spcPts val="1200"/>
              </a:spcBef>
              <a:spcAft>
                <a:spcPts val="0"/>
              </a:spcAft>
              <a:buClr>
                <a:schemeClr val="dk1"/>
              </a:buClr>
              <a:buSzPts val="2800"/>
              <a:buFont typeface="Arial"/>
              <a:buNone/>
            </a:pPr>
            <a:r>
              <a:rPr lang="en-US" sz="1800" u="sng">
                <a:solidFill>
                  <a:schemeClr val="hlink"/>
                </a:solidFill>
                <a:latin typeface="Calibri"/>
                <a:ea typeface="Calibri"/>
                <a:cs typeface="Calibri"/>
                <a:sym typeface="Calibri"/>
                <a:hlinkClick r:id="rId4"/>
              </a:rPr>
              <a:t>https://github.com/Jtrusko/Applied_Data_Science_Capstone/blob/main/Module%201/Data%20wrangling.ipynb</a:t>
            </a:r>
            <a:endParaRPr sz="1300">
              <a:solidFill>
                <a:schemeClr val="dk1"/>
              </a:solidFill>
              <a:latin typeface="Calibri"/>
              <a:ea typeface="Calibri"/>
              <a:cs typeface="Calibri"/>
              <a:sym typeface="Calibri"/>
            </a:endParaRPr>
          </a:p>
        </p:txBody>
      </p:sp>
      <p:sp>
        <p:nvSpPr>
          <p:cNvPr id="239" name="Google Shape;239;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11"/>
          <p:cNvSpPr txBox="1"/>
          <p:nvPr>
            <p:ph idx="1" type="body"/>
          </p:nvPr>
        </p:nvSpPr>
        <p:spPr>
          <a:xfrm>
            <a:off x="770000" y="1296200"/>
            <a:ext cx="10515600" cy="5393700"/>
          </a:xfrm>
          <a:prstGeom prst="rect">
            <a:avLst/>
          </a:prstGeom>
          <a:noFill/>
          <a:ln>
            <a:noFill/>
          </a:ln>
        </p:spPr>
        <p:txBody>
          <a:bodyPr anchorCtr="0" anchor="t" bIns="45700" lIns="91425" spcFirstLastPara="1" rIns="91425" wrap="square" tIns="45700">
            <a:noAutofit/>
          </a:bodyPr>
          <a:lstStyle/>
          <a:p>
            <a:pPr indent="-406400" lvl="0" marL="457200" rtl="0" algn="l">
              <a:spcBef>
                <a:spcPts val="1400"/>
              </a:spcBef>
              <a:spcAft>
                <a:spcPts val="0"/>
              </a:spcAft>
              <a:buClr>
                <a:srgbClr val="292929"/>
              </a:buClr>
              <a:buSzPts val="2800"/>
              <a:buChar char="•"/>
            </a:pPr>
            <a:r>
              <a:rPr b="1" lang="en-US" sz="1700">
                <a:solidFill>
                  <a:schemeClr val="dk1"/>
                </a:solidFill>
              </a:rPr>
              <a:t>Flight Number vs. Payload Mass (Scatter Plot)</a:t>
            </a:r>
            <a:br>
              <a:rPr b="1" lang="en-US" sz="1700">
                <a:solidFill>
                  <a:schemeClr val="dk1"/>
                </a:solidFill>
              </a:rPr>
            </a:br>
            <a:r>
              <a:rPr lang="en-US" sz="1700">
                <a:solidFill>
                  <a:schemeClr val="dk1"/>
                </a:solidFill>
              </a:rPr>
              <a:t>This chart was used to explore the relationship between mission experience (as measured by flight number) and payload weight. It helps determine whether success rates improve over time or with heavier/lighter payloads.</a:t>
            </a:r>
            <a:endParaRPr sz="1700">
              <a:solidFill>
                <a:schemeClr val="dk1"/>
              </a:solidFill>
            </a:endParaRPr>
          </a:p>
          <a:p>
            <a:pPr indent="-406400" lvl="0" marL="457200" rtl="0" algn="l">
              <a:spcBef>
                <a:spcPts val="1400"/>
              </a:spcBef>
              <a:spcAft>
                <a:spcPts val="0"/>
              </a:spcAft>
              <a:buClr>
                <a:srgbClr val="292929"/>
              </a:buClr>
              <a:buSzPts val="2800"/>
              <a:buChar char="•"/>
            </a:pPr>
            <a:r>
              <a:rPr b="1" lang="en-US" sz="1700">
                <a:solidFill>
                  <a:schemeClr val="dk1"/>
                </a:solidFill>
              </a:rPr>
              <a:t>Flight Number vs. Launch Site (Scatter Plot)</a:t>
            </a:r>
            <a:br>
              <a:rPr b="1" lang="en-US" sz="1700">
                <a:solidFill>
                  <a:schemeClr val="dk1"/>
                </a:solidFill>
              </a:rPr>
            </a:br>
            <a:r>
              <a:rPr lang="en-US" sz="1700">
                <a:solidFill>
                  <a:schemeClr val="dk1"/>
                </a:solidFill>
              </a:rPr>
              <a:t>By plotting flight numbers against different launch sites, we aimed to identify patterns in launch frequency and site usage across missions. This can reveal operational preferences or capacity trends.</a:t>
            </a:r>
            <a:endParaRPr sz="1700">
              <a:solidFill>
                <a:schemeClr val="dk1"/>
              </a:solidFill>
            </a:endParaRPr>
          </a:p>
          <a:p>
            <a:pPr indent="-406400" lvl="0" marL="457200" rtl="0" algn="l">
              <a:spcBef>
                <a:spcPts val="1400"/>
              </a:spcBef>
              <a:spcAft>
                <a:spcPts val="0"/>
              </a:spcAft>
              <a:buClr>
                <a:srgbClr val="292929"/>
              </a:buClr>
              <a:buSzPts val="2800"/>
              <a:buChar char="•"/>
            </a:pPr>
            <a:r>
              <a:rPr b="1" lang="en-US" sz="1700">
                <a:solidFill>
                  <a:schemeClr val="dk1"/>
                </a:solidFill>
              </a:rPr>
              <a:t>Payload Mass vs. Launch Site (Scatter Plot)</a:t>
            </a:r>
            <a:br>
              <a:rPr b="1" lang="en-US" sz="1700">
                <a:solidFill>
                  <a:schemeClr val="dk1"/>
                </a:solidFill>
              </a:rPr>
            </a:br>
            <a:r>
              <a:rPr lang="en-US" sz="1700">
                <a:solidFill>
                  <a:schemeClr val="dk1"/>
                </a:solidFill>
              </a:rPr>
              <a:t>This was used to compare how payload capacity differs across launch sites. It allows us to see which launch sites typically handle larger payloads and how that relates to mission success.</a:t>
            </a:r>
            <a:endParaRPr sz="1700">
              <a:solidFill>
                <a:schemeClr val="dk1"/>
              </a:solidFill>
            </a:endParaRPr>
          </a:p>
          <a:p>
            <a:pPr indent="-406400" lvl="0" marL="457200" rtl="0" algn="l">
              <a:spcBef>
                <a:spcPts val="1400"/>
              </a:spcBef>
              <a:spcAft>
                <a:spcPts val="0"/>
              </a:spcAft>
              <a:buClr>
                <a:srgbClr val="292929"/>
              </a:buClr>
              <a:buSzPts val="2800"/>
              <a:buChar char="•"/>
            </a:pPr>
            <a:r>
              <a:rPr b="1" lang="en-US" sz="1700">
                <a:solidFill>
                  <a:schemeClr val="dk1"/>
                </a:solidFill>
              </a:rPr>
              <a:t>Success Rate by Orbit Type (Bar Chart)</a:t>
            </a:r>
            <a:br>
              <a:rPr b="1" lang="en-US" sz="1700">
                <a:solidFill>
                  <a:schemeClr val="dk1"/>
                </a:solidFill>
              </a:rPr>
            </a:br>
            <a:r>
              <a:rPr lang="en-US" sz="1700">
                <a:solidFill>
                  <a:schemeClr val="dk1"/>
                </a:solidFill>
              </a:rPr>
              <a:t>A bar chart was plotted to compare success rates across various orbit types (e.g., LEO, GTO, etc.). This visualization helps determine which orbits have higher reliability and may influence strategic planning for future missions.</a:t>
            </a:r>
            <a:endParaRPr sz="1700">
              <a:solidFill>
                <a:schemeClr val="dk1"/>
              </a:solidFill>
            </a:endParaRPr>
          </a:p>
          <a:p>
            <a:pPr indent="0" lvl="0" marL="457200" rtl="0" algn="l">
              <a:spcBef>
                <a:spcPts val="1400"/>
              </a:spcBef>
              <a:spcAft>
                <a:spcPts val="0"/>
              </a:spcAft>
              <a:buNone/>
            </a:pPr>
            <a:r>
              <a:rPr lang="en-US" sz="1600" u="sng">
                <a:solidFill>
                  <a:schemeClr val="hlink"/>
                </a:solidFill>
                <a:hlinkClick r:id="rId4"/>
              </a:rPr>
              <a:t>https://github.com/Jtrusko/Applied_Data_Science_Capstone/blob/main/Module%202/EDA%20with%20Data%20Visualization.ipynb</a:t>
            </a:r>
            <a:endParaRPr sz="1600">
              <a:solidFill>
                <a:schemeClr val="dk1"/>
              </a:solidFill>
            </a:endParaRPr>
          </a:p>
          <a:p>
            <a:pPr indent="0" lvl="0" marL="457200" rtl="0" algn="l">
              <a:spcBef>
                <a:spcPts val="1400"/>
              </a:spcBef>
              <a:spcAft>
                <a:spcPts val="0"/>
              </a:spcAft>
              <a:buNone/>
            </a:pPr>
            <a:r>
              <a:t/>
            </a:r>
            <a:endParaRPr sz="1600">
              <a:solidFill>
                <a:schemeClr val="dk1"/>
              </a:solidFill>
            </a:endParaRPr>
          </a:p>
        </p:txBody>
      </p:sp>
      <p:sp>
        <p:nvSpPr>
          <p:cNvPr id="246" name="Google Shape;246;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12"/>
          <p:cNvSpPr txBox="1"/>
          <p:nvPr>
            <p:ph idx="1" type="body"/>
          </p:nvPr>
        </p:nvSpPr>
        <p:spPr>
          <a:xfrm>
            <a:off x="770000" y="1400600"/>
            <a:ext cx="10295700" cy="51006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Initial Data Exploration</a:t>
            </a:r>
            <a:br>
              <a:rPr b="1" lang="en-US" sz="1700">
                <a:solidFill>
                  <a:schemeClr val="dk1"/>
                </a:solidFill>
              </a:rPr>
            </a:br>
            <a:r>
              <a:rPr lang="en-US" sz="1700">
                <a:solidFill>
                  <a:schemeClr val="dk1"/>
                </a:solidFill>
              </a:rPr>
              <a:t> </a:t>
            </a:r>
            <a:r>
              <a:rPr lang="en-US" sz="1700">
                <a:solidFill>
                  <a:srgbClr val="188038"/>
                </a:solidFill>
              </a:rPr>
              <a:t>SELECT * FROM SPACEXTBL LIMIT 5</a:t>
            </a:r>
            <a:endParaRPr sz="1700">
              <a:solidFill>
                <a:srgbClr val="188038"/>
              </a:solidFill>
            </a:endParaRPr>
          </a:p>
          <a:p>
            <a:pPr indent="-336550" lvl="1" marL="914400" rtl="0" algn="l">
              <a:lnSpc>
                <a:spcPct val="115000"/>
              </a:lnSpc>
              <a:spcBef>
                <a:spcPts val="0"/>
              </a:spcBef>
              <a:spcAft>
                <a:spcPts val="0"/>
              </a:spcAft>
              <a:buClr>
                <a:schemeClr val="dk1"/>
              </a:buClr>
              <a:buSzPts val="1700"/>
              <a:buAutoNum type="alphaLcPeriod"/>
            </a:pPr>
            <a:r>
              <a:rPr lang="en-US" sz="1700">
                <a:solidFill>
                  <a:schemeClr val="dk1"/>
                </a:solidFill>
              </a:rPr>
              <a:t>Previewed the dataset structure and sample values.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Launch Frequency Analysis</a:t>
            </a:r>
            <a:br>
              <a:rPr b="1" lang="en-US" sz="1700">
                <a:solidFill>
                  <a:schemeClr val="dk1"/>
                </a:solidFill>
              </a:rPr>
            </a:br>
            <a:r>
              <a:rPr lang="en-US" sz="1700">
                <a:solidFill>
                  <a:schemeClr val="dk1"/>
                </a:solidFill>
              </a:rPr>
              <a:t> </a:t>
            </a:r>
            <a:r>
              <a:rPr lang="en-US" sz="1700">
                <a:solidFill>
                  <a:srgbClr val="188038"/>
                </a:solidFill>
              </a:rPr>
              <a:t>SELECT COUNT(*)</a:t>
            </a:r>
            <a:r>
              <a:rPr lang="en-US" sz="1700">
                <a:solidFill>
                  <a:schemeClr val="dk1"/>
                </a:solidFill>
              </a:rPr>
              <a:t>, </a:t>
            </a:r>
            <a:r>
              <a:rPr lang="en-US" sz="1700">
                <a:solidFill>
                  <a:srgbClr val="188038"/>
                </a:solidFill>
              </a:rPr>
              <a:t>GROUP BY Launch_Site</a:t>
            </a:r>
            <a:endParaRPr sz="1700">
              <a:solidFill>
                <a:srgbClr val="188038"/>
              </a:solidFill>
            </a:endParaRPr>
          </a:p>
          <a:p>
            <a:pPr indent="-336550" lvl="1" marL="914400" rtl="0" algn="l">
              <a:lnSpc>
                <a:spcPct val="115000"/>
              </a:lnSpc>
              <a:spcBef>
                <a:spcPts val="0"/>
              </a:spcBef>
              <a:spcAft>
                <a:spcPts val="0"/>
              </a:spcAft>
              <a:buClr>
                <a:schemeClr val="dk1"/>
              </a:buClr>
              <a:buSzPts val="1700"/>
              <a:buAutoNum type="alphaLcPeriod"/>
            </a:pPr>
            <a:r>
              <a:rPr lang="en-US" sz="1700">
                <a:solidFill>
                  <a:schemeClr val="dk1"/>
                </a:solidFill>
              </a:rPr>
              <a:t>Counted total launches and compared activity across sites.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Success Rate Evaluation</a:t>
            </a:r>
            <a:br>
              <a:rPr b="1" lang="en-US" sz="1700">
                <a:solidFill>
                  <a:schemeClr val="dk1"/>
                </a:solidFill>
              </a:rPr>
            </a:br>
            <a:r>
              <a:rPr lang="en-US" sz="1700">
                <a:solidFill>
                  <a:schemeClr val="dk1"/>
                </a:solidFill>
              </a:rPr>
              <a:t> </a:t>
            </a:r>
            <a:r>
              <a:rPr lang="en-US" sz="1700">
                <a:solidFill>
                  <a:srgbClr val="188038"/>
                </a:solidFill>
              </a:rPr>
              <a:t>WHERE Class = 1</a:t>
            </a:r>
            <a:r>
              <a:rPr lang="en-US" sz="1700">
                <a:solidFill>
                  <a:schemeClr val="dk1"/>
                </a:solidFill>
              </a:rPr>
              <a:t>, </a:t>
            </a:r>
            <a:r>
              <a:rPr lang="en-US" sz="1700">
                <a:solidFill>
                  <a:srgbClr val="188038"/>
                </a:solidFill>
              </a:rPr>
              <a:t>SUM(Class)/COUNT(*)</a:t>
            </a:r>
            <a:endParaRPr sz="1700">
              <a:solidFill>
                <a:srgbClr val="188038"/>
              </a:solidFill>
            </a:endParaRPr>
          </a:p>
          <a:p>
            <a:pPr indent="-336550" lvl="1" marL="914400" rtl="0" algn="l">
              <a:lnSpc>
                <a:spcPct val="115000"/>
              </a:lnSpc>
              <a:spcBef>
                <a:spcPts val="0"/>
              </a:spcBef>
              <a:spcAft>
                <a:spcPts val="0"/>
              </a:spcAft>
              <a:buClr>
                <a:schemeClr val="dk1"/>
              </a:buClr>
              <a:buSzPts val="1700"/>
              <a:buAutoNum type="alphaLcPeriod"/>
            </a:pPr>
            <a:r>
              <a:rPr lang="en-US" sz="1700">
                <a:solidFill>
                  <a:schemeClr val="dk1"/>
                </a:solidFill>
              </a:rPr>
              <a:t>Filtered for successful launches and calculated success percentages per site and booster version.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Payload Impact Study</a:t>
            </a:r>
            <a:br>
              <a:rPr b="1" lang="en-US" sz="1700">
                <a:solidFill>
                  <a:schemeClr val="dk1"/>
                </a:solidFill>
              </a:rPr>
            </a:br>
            <a:r>
              <a:rPr lang="en-US" sz="1700">
                <a:solidFill>
                  <a:schemeClr val="dk1"/>
                </a:solidFill>
              </a:rPr>
              <a:t> Queried </a:t>
            </a:r>
            <a:r>
              <a:rPr lang="en-US" sz="1700">
                <a:solidFill>
                  <a:srgbClr val="188038"/>
                </a:solidFill>
              </a:rPr>
              <a:t>Payload_Mass__kg_</a:t>
            </a:r>
            <a:r>
              <a:rPr lang="en-US" sz="1700">
                <a:solidFill>
                  <a:schemeClr val="dk1"/>
                </a:solidFill>
              </a:rPr>
              <a:t> vs. </a:t>
            </a:r>
            <a:r>
              <a:rPr lang="en-US" sz="1700">
                <a:solidFill>
                  <a:srgbClr val="188038"/>
                </a:solidFill>
              </a:rPr>
              <a:t>Class</a:t>
            </a:r>
            <a:endParaRPr sz="1700">
              <a:solidFill>
                <a:srgbClr val="188038"/>
              </a:solidFill>
            </a:endParaRPr>
          </a:p>
          <a:p>
            <a:pPr indent="-336550" lvl="1" marL="914400" rtl="0" algn="l">
              <a:lnSpc>
                <a:spcPct val="115000"/>
              </a:lnSpc>
              <a:spcBef>
                <a:spcPts val="0"/>
              </a:spcBef>
              <a:spcAft>
                <a:spcPts val="0"/>
              </a:spcAft>
              <a:buClr>
                <a:schemeClr val="dk1"/>
              </a:buClr>
              <a:buSzPts val="1700"/>
              <a:buAutoNum type="alphaLcPeriod"/>
            </a:pPr>
            <a:r>
              <a:rPr lang="en-US" sz="1700">
                <a:solidFill>
                  <a:schemeClr val="dk1"/>
                </a:solidFill>
              </a:rPr>
              <a:t>Assessed whether payload mass influenced launch outcomes.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Booster Version Performance</a:t>
            </a:r>
            <a:br>
              <a:rPr b="1" lang="en-US" sz="1700">
                <a:solidFill>
                  <a:schemeClr val="dk1"/>
                </a:solidFill>
              </a:rPr>
            </a:br>
            <a:r>
              <a:rPr lang="en-US" sz="1700">
                <a:solidFill>
                  <a:schemeClr val="dk1"/>
                </a:solidFill>
              </a:rPr>
              <a:t> </a:t>
            </a:r>
            <a:r>
              <a:rPr lang="en-US" sz="1700">
                <a:solidFill>
                  <a:srgbClr val="188038"/>
                </a:solidFill>
              </a:rPr>
              <a:t>GROUP BY Booster_Version</a:t>
            </a:r>
            <a:endParaRPr sz="1700">
              <a:solidFill>
                <a:srgbClr val="188038"/>
              </a:solidFill>
            </a:endParaRPr>
          </a:p>
          <a:p>
            <a:pPr indent="-336550" lvl="1" marL="914400" rtl="0" algn="l">
              <a:lnSpc>
                <a:spcPct val="115000"/>
              </a:lnSpc>
              <a:spcBef>
                <a:spcPts val="0"/>
              </a:spcBef>
              <a:spcAft>
                <a:spcPts val="0"/>
              </a:spcAft>
              <a:buClr>
                <a:schemeClr val="dk1"/>
              </a:buClr>
              <a:buSzPts val="1700"/>
              <a:buAutoNum type="alphaLcPeriod"/>
            </a:pPr>
            <a:r>
              <a:rPr lang="en-US" sz="1700">
                <a:solidFill>
                  <a:schemeClr val="dk1"/>
                </a:solidFill>
              </a:rPr>
              <a:t>Compared launch success across different Falcon 9 booster versions.</a:t>
            </a:r>
            <a:endParaRPr sz="1700">
              <a:solidFill>
                <a:schemeClr val="dk1"/>
              </a:solidFill>
            </a:endParaRPr>
          </a:p>
          <a:p>
            <a:pPr indent="0" lvl="0" marL="0" rtl="0" algn="l">
              <a:lnSpc>
                <a:spcPct val="115000"/>
              </a:lnSpc>
              <a:spcBef>
                <a:spcPts val="1200"/>
              </a:spcBef>
              <a:spcAft>
                <a:spcPts val="0"/>
              </a:spcAft>
              <a:buNone/>
            </a:pPr>
            <a:r>
              <a:rPr lang="en-US" sz="1700" u="sng">
                <a:solidFill>
                  <a:schemeClr val="hlink"/>
                </a:solidFill>
                <a:hlinkClick r:id="rId4"/>
              </a:rPr>
              <a:t>https://github.com/Jtrusko/Applied_Data_Science_Capstone/blob/main/Module%202/EDA_SQL.ipynb</a:t>
            </a:r>
            <a:endParaRPr sz="1700">
              <a:solidFill>
                <a:schemeClr val="dk1"/>
              </a:solidFill>
            </a:endParaRPr>
          </a:p>
          <a:p>
            <a:pPr indent="0" lvl="0" marL="457200" rtl="0" algn="l">
              <a:spcBef>
                <a:spcPts val="1400"/>
              </a:spcBef>
              <a:spcAft>
                <a:spcPts val="0"/>
              </a:spcAft>
              <a:buClr>
                <a:schemeClr val="dk1"/>
              </a:buClr>
              <a:buSzPts val="1100"/>
              <a:buFont typeface="Arial"/>
              <a:buNone/>
            </a:pPr>
            <a:r>
              <a:t/>
            </a:r>
            <a:endParaRPr sz="11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3" name="Google Shape;253;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13"/>
          <p:cNvSpPr txBox="1"/>
          <p:nvPr>
            <p:ph idx="1" type="body"/>
          </p:nvPr>
        </p:nvSpPr>
        <p:spPr>
          <a:xfrm>
            <a:off x="770000" y="1368700"/>
            <a:ext cx="10583700" cy="5335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800">
                <a:solidFill>
                  <a:schemeClr val="dk1"/>
                </a:solidFill>
              </a:rPr>
              <a:t>To visualize SpaceX launch site data, I used </a:t>
            </a:r>
            <a:r>
              <a:rPr b="1" lang="en-US" sz="1800">
                <a:solidFill>
                  <a:schemeClr val="dk1"/>
                </a:solidFill>
              </a:rPr>
              <a:t>Folium</a:t>
            </a:r>
            <a:r>
              <a:rPr lang="en-US" sz="1800">
                <a:solidFill>
                  <a:schemeClr val="dk1"/>
                </a:solidFill>
              </a:rPr>
              <a:t> to create an interactive map with the following objects: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Circles</a:t>
            </a:r>
            <a:r>
              <a:rPr lang="en-US" sz="1800">
                <a:solidFill>
                  <a:schemeClr val="dk1"/>
                </a:solidFill>
              </a:rPr>
              <a:t>: Placed at each launch site's geographic coordinates to highlight the location area. Circles help visually represent the proximity and clustering of sites.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Markers with Labels</a:t>
            </a:r>
            <a:r>
              <a:rPr lang="en-US" sz="1800">
                <a:solidFill>
                  <a:schemeClr val="dk1"/>
                </a:solidFill>
              </a:rPr>
              <a:t>: Added text-based markers using </a:t>
            </a:r>
            <a:r>
              <a:rPr lang="en-US" sz="1800">
                <a:solidFill>
                  <a:srgbClr val="188038"/>
                </a:solidFill>
                <a:latin typeface="Roboto Mono"/>
                <a:ea typeface="Roboto Mono"/>
                <a:cs typeface="Roboto Mono"/>
                <a:sym typeface="Roboto Mono"/>
              </a:rPr>
              <a:t>DivIcon</a:t>
            </a:r>
            <a:r>
              <a:rPr lang="en-US" sz="1800">
                <a:solidFill>
                  <a:schemeClr val="dk1"/>
                </a:solidFill>
              </a:rPr>
              <a:t> to label each site directly on the map for clear identification.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Popups</a:t>
            </a:r>
            <a:r>
              <a:rPr lang="en-US" sz="1800">
                <a:solidFill>
                  <a:schemeClr val="dk1"/>
                </a:solidFill>
              </a:rPr>
              <a:t>: Each circle includes a popup showing the full launch site name for better user interaction and site recognition.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Lines (in later tasks)</a:t>
            </a:r>
            <a:r>
              <a:rPr lang="en-US" sz="1800">
                <a:solidFill>
                  <a:schemeClr val="dk1"/>
                </a:solidFill>
              </a:rPr>
              <a:t>: Used to draw paths from each launch site to nearby coordinates, illustrating spatial relationships and aiding in distance analysis.</a:t>
            </a:r>
            <a:endParaRPr sz="1800">
              <a:solidFill>
                <a:schemeClr val="dk1"/>
              </a:solidFill>
            </a:endParaRPr>
          </a:p>
          <a:p>
            <a:pPr indent="0" lvl="0" marL="0" rtl="0" algn="l">
              <a:lnSpc>
                <a:spcPct val="115000"/>
              </a:lnSpc>
              <a:spcBef>
                <a:spcPts val="1200"/>
              </a:spcBef>
              <a:spcAft>
                <a:spcPts val="0"/>
              </a:spcAft>
              <a:buNone/>
            </a:pPr>
            <a:r>
              <a:rPr lang="en-US" sz="1800">
                <a:solidFill>
                  <a:schemeClr val="dk1"/>
                </a:solidFill>
              </a:rPr>
              <a:t>These visual elements were chosen to provide an intuitive understanding of spatial patterns in launch success and geography.</a:t>
            </a:r>
            <a:endParaRPr sz="18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rPr lang="en-US" sz="1600" u="sng">
                <a:solidFill>
                  <a:schemeClr val="hlink"/>
                </a:solidFill>
                <a:hlinkClick r:id="rId4"/>
              </a:rPr>
              <a:t>https://github.com/Jtrusko/Applied_Data_Science_Capstone/blob/main/Module%203/Folium%20Interactive%20Visual%20Map.ipynb</a:t>
            </a:r>
            <a:endParaRPr sz="2800">
              <a:solidFill>
                <a:schemeClr val="dk1"/>
              </a:solidFill>
              <a:latin typeface="Calibri"/>
              <a:ea typeface="Calibri"/>
              <a:cs typeface="Calibri"/>
              <a:sym typeface="Calibri"/>
            </a:endParaRPr>
          </a:p>
        </p:txBody>
      </p:sp>
      <p:sp>
        <p:nvSpPr>
          <p:cNvPr id="260" name="Google Shape;26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14"/>
          <p:cNvSpPr txBox="1"/>
          <p:nvPr>
            <p:ph idx="1" type="body"/>
          </p:nvPr>
        </p:nvSpPr>
        <p:spPr>
          <a:xfrm>
            <a:off x="770000" y="1325200"/>
            <a:ext cx="10339200" cy="537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700">
                <a:solidFill>
                  <a:schemeClr val="dk1"/>
                </a:solidFill>
              </a:rPr>
              <a:t>This dashboard provides a dynamic interface for exploring SpaceX launch data, featuring the following interactive elements:</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Launch Site Selection Dropdown:</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Purpose: Filters data and visualizations by launch site, enabling site-specific analysis.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Interaction: Selection updates the pie chart and scatter plot.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Pie Chart (Total Success Launches):</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Purpose: Visualizes launch success proportions, showing overall or site-specific success rates.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Interaction: Updates based on the launch site dropdown selection.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Payload Mass Range Slider:</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Purpose: Filters data by payload mass range to analyze its influence on launch success.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Interaction: Adjusting the slider filters the scatter plot data.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Scatter Plot (Payload vs. Launch Success):</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Purpose: Illustrates the relationship between payload mass and launch success, color-coded by booster version.</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Interaction: Updates based on both launch site selection and payload mass range.</a:t>
            </a:r>
            <a:endParaRPr sz="1700">
              <a:solidFill>
                <a:srgbClr val="292929"/>
              </a:solidFill>
            </a:endParaRPr>
          </a:p>
          <a:p>
            <a:pPr indent="0" lvl="0" marL="0" marR="0" rtl="0" algn="l">
              <a:lnSpc>
                <a:spcPct val="100000"/>
              </a:lnSpc>
              <a:spcBef>
                <a:spcPts val="1400"/>
              </a:spcBef>
              <a:spcAft>
                <a:spcPts val="0"/>
              </a:spcAft>
              <a:buNone/>
            </a:pPr>
            <a:r>
              <a:rPr lang="en-US" sz="1700" u="sng">
                <a:solidFill>
                  <a:schemeClr val="hlink"/>
                </a:solidFill>
                <a:hlinkClick r:id="rId4"/>
              </a:rPr>
              <a:t>https://github.com/Jtrusko/Applied_Data_Science_Capstone/blob/main/Module%203/spacex_dash_app.py</a:t>
            </a:r>
            <a:endParaRPr sz="17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7" name="Google Shape;267;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15"/>
          <p:cNvSpPr txBox="1"/>
          <p:nvPr>
            <p:ph idx="12" type="sldNum"/>
          </p:nvPr>
        </p:nvSpPr>
        <p:spPr>
          <a:xfrm>
            <a:off x="8758272" y="6054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15"/>
          <p:cNvSpPr txBox="1"/>
          <p:nvPr>
            <p:ph idx="1" type="body"/>
          </p:nvPr>
        </p:nvSpPr>
        <p:spPr>
          <a:xfrm>
            <a:off x="669850" y="1267200"/>
            <a:ext cx="10410300" cy="5480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600">
                <a:solidFill>
                  <a:schemeClr val="dk1"/>
                </a:solidFill>
              </a:rPr>
              <a:t>This project employed the following process to develop and evaluate classification models for predicting SpaceX launch outcomes:</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Data Preparation:</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Features were selected and engineered from the processed dataset.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Categorical variables were converted to binary using one-hot encoding.</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Numerical features were standardized to ensure consistent scaling.</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The data was split into training and testing sets to evaluate model performance.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Model Selection and Training:</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Four classification models were chosen: Logistic Regression, Support Vector Machine (SVM), Decision Tree Classifier, and K-Nearest Neighbors (KNN).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Hyperparameter Tuning:</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GridSearchCV was used to optimize the hyperparameters for each model. This involved defining a parameter grid and performing cross-validation to identify the best-performing parameter combinations.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Model Evaluation:</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The trained models were evaluated on the test set.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Accuracy score was used as the primary metric to assess model performance.</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Confusion matrices were generated to analyze the types of errors made by each model.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Model Comparison:</a:t>
            </a:r>
            <a:endParaRPr b="1"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The accuracy scores of all four models were compared to determine the best-performing model.</a:t>
            </a:r>
            <a:endParaRPr sz="1600">
              <a:solidFill>
                <a:schemeClr val="dk1"/>
              </a:solidFill>
              <a:latin typeface="Calibri"/>
              <a:ea typeface="Calibri"/>
              <a:cs typeface="Calibri"/>
              <a:sym typeface="Calibri"/>
            </a:endParaRPr>
          </a:p>
        </p:txBody>
      </p:sp>
      <p:sp>
        <p:nvSpPr>
          <p:cNvPr id="274" name="Google Shape;274;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351cc372a65_0_163"/>
          <p:cNvSpPr txBox="1"/>
          <p:nvPr>
            <p:ph idx="12" type="sldNum"/>
          </p:nvPr>
        </p:nvSpPr>
        <p:spPr>
          <a:xfrm>
            <a:off x="8932272" y="60980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g351cc372a65_0_163"/>
          <p:cNvSpPr txBox="1"/>
          <p:nvPr>
            <p:ph idx="1" type="body"/>
          </p:nvPr>
        </p:nvSpPr>
        <p:spPr>
          <a:xfrm>
            <a:off x="394375" y="1948575"/>
            <a:ext cx="3239400" cy="42282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800" u="sng">
                <a:solidFill>
                  <a:schemeClr val="hlink"/>
                </a:solidFill>
                <a:latin typeface="Calibri"/>
                <a:ea typeface="Calibri"/>
                <a:cs typeface="Calibri"/>
                <a:sym typeface="Calibri"/>
                <a:hlinkClick r:id="rId4"/>
              </a:rPr>
              <a:t>https://github.com/Jtrusko/Applied_Data_Science_Capstone/blob/main/Module%204/Machine%20Learning%20Prediction.ipynb</a:t>
            </a:r>
            <a:endParaRPr sz="2800">
              <a:solidFill>
                <a:schemeClr val="dk1"/>
              </a:solidFill>
              <a:latin typeface="Calibri"/>
              <a:ea typeface="Calibri"/>
              <a:cs typeface="Calibri"/>
              <a:sym typeface="Calibri"/>
            </a:endParaRPr>
          </a:p>
        </p:txBody>
      </p:sp>
      <p:sp>
        <p:nvSpPr>
          <p:cNvPr id="281" name="Google Shape;281;g351cc372a65_0_16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Predictive Analysis </a:t>
            </a:r>
            <a:r>
              <a:rPr lang="en-US" sz="4000">
                <a:solidFill>
                  <a:srgbClr val="0B49CB"/>
                </a:solidFill>
              </a:rPr>
              <a:t>(FlowChart)</a:t>
            </a:r>
            <a:endParaRPr/>
          </a:p>
        </p:txBody>
      </p:sp>
      <p:grpSp>
        <p:nvGrpSpPr>
          <p:cNvPr id="282" name="Google Shape;282;g351cc372a65_0_163"/>
          <p:cNvGrpSpPr/>
          <p:nvPr/>
        </p:nvGrpSpPr>
        <p:grpSpPr>
          <a:xfrm>
            <a:off x="4019057" y="1948565"/>
            <a:ext cx="1871674" cy="1717671"/>
            <a:chOff x="3829811" y="1941575"/>
            <a:chExt cx="1923414" cy="1720596"/>
          </a:xfrm>
        </p:grpSpPr>
        <p:sp>
          <p:nvSpPr>
            <p:cNvPr id="283" name="Google Shape;283;g351cc372a65_0_163"/>
            <p:cNvSpPr/>
            <p:nvPr/>
          </p:nvSpPr>
          <p:spPr>
            <a:xfrm>
              <a:off x="4133087" y="2229611"/>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g351cc372a65_0_163"/>
            <p:cNvSpPr/>
            <p:nvPr/>
          </p:nvSpPr>
          <p:spPr>
            <a:xfrm>
              <a:off x="3829811" y="1941575"/>
              <a:ext cx="1923414" cy="1153795"/>
            </a:xfrm>
            <a:custGeom>
              <a:rect b="b" l="l" r="r" t="t"/>
              <a:pathLst>
                <a:path extrusionOk="0" h="1153795" w="1923414">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g351cc372a65_0_163"/>
            <p:cNvSpPr/>
            <p:nvPr/>
          </p:nvSpPr>
          <p:spPr>
            <a:xfrm>
              <a:off x="3829811" y="1941575"/>
              <a:ext cx="1923414" cy="1153795"/>
            </a:xfrm>
            <a:custGeom>
              <a:rect b="b" l="l" r="r" t="t"/>
              <a:pathLst>
                <a:path extrusionOk="0" h="1153795" w="1923414">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6" name="Google Shape;286;g351cc372a65_0_163"/>
          <p:cNvSpPr txBox="1"/>
          <p:nvPr/>
        </p:nvSpPr>
        <p:spPr>
          <a:xfrm>
            <a:off x="4150192" y="2133118"/>
            <a:ext cx="1559400" cy="1060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Split Label Column </a:t>
            </a:r>
            <a:r>
              <a:rPr lang="en-US" sz="1700">
                <a:solidFill>
                  <a:schemeClr val="lt1"/>
                </a:solidFill>
                <a:latin typeface="Carlito"/>
                <a:ea typeface="Carlito"/>
                <a:cs typeface="Carlito"/>
                <a:sym typeface="Carlito"/>
              </a:rPr>
              <a:t>‘Class’ from Dataset</a:t>
            </a:r>
            <a:endParaRPr sz="1700">
              <a:solidFill>
                <a:schemeClr val="dk1"/>
              </a:solidFill>
              <a:latin typeface="Carlito"/>
              <a:ea typeface="Carlito"/>
              <a:cs typeface="Carlito"/>
              <a:sym typeface="Carlito"/>
            </a:endParaRPr>
          </a:p>
          <a:p>
            <a:pPr indent="0" lvl="0" marL="12700" marR="0" rtl="0" algn="l">
              <a:lnSpc>
                <a:spcPct val="100000"/>
              </a:lnSpc>
              <a:spcBef>
                <a:spcPts val="0"/>
              </a:spcBef>
              <a:spcAft>
                <a:spcPts val="0"/>
              </a:spcAft>
              <a:buNone/>
            </a:pPr>
            <a:r>
              <a:t/>
            </a:r>
            <a:endParaRPr sz="1700">
              <a:solidFill>
                <a:srgbClr val="FFFFFF"/>
              </a:solidFill>
              <a:latin typeface="Carlito"/>
              <a:ea typeface="Carlito"/>
              <a:cs typeface="Carlito"/>
              <a:sym typeface="Carlito"/>
            </a:endParaRPr>
          </a:p>
        </p:txBody>
      </p:sp>
      <p:grpSp>
        <p:nvGrpSpPr>
          <p:cNvPr id="287" name="Google Shape;287;g351cc372a65_0_163"/>
          <p:cNvGrpSpPr/>
          <p:nvPr/>
        </p:nvGrpSpPr>
        <p:grpSpPr>
          <a:xfrm>
            <a:off x="4019057" y="3387818"/>
            <a:ext cx="1871674" cy="1719192"/>
            <a:chOff x="3829811" y="3383279"/>
            <a:chExt cx="1923414" cy="1722120"/>
          </a:xfrm>
        </p:grpSpPr>
        <p:sp>
          <p:nvSpPr>
            <p:cNvPr id="288" name="Google Shape;288;g351cc372a65_0_163"/>
            <p:cNvSpPr/>
            <p:nvPr/>
          </p:nvSpPr>
          <p:spPr>
            <a:xfrm>
              <a:off x="4133087" y="3672839"/>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g351cc372a65_0_163"/>
            <p:cNvSpPr/>
            <p:nvPr/>
          </p:nvSpPr>
          <p:spPr>
            <a:xfrm>
              <a:off x="3829811" y="3383279"/>
              <a:ext cx="1923414" cy="1155064"/>
            </a:xfrm>
            <a:custGeom>
              <a:rect b="b" l="l" r="r" t="t"/>
              <a:pathLst>
                <a:path extrusionOk="0" h="1155064" w="192341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g351cc372a65_0_163"/>
            <p:cNvSpPr/>
            <p:nvPr/>
          </p:nvSpPr>
          <p:spPr>
            <a:xfrm>
              <a:off x="3829811" y="3383279"/>
              <a:ext cx="1923414" cy="1155064"/>
            </a:xfrm>
            <a:custGeom>
              <a:rect b="b" l="l" r="r" t="t"/>
              <a:pathLst>
                <a:path extrusionOk="0" h="1155064" w="192341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1" name="Google Shape;291;g351cc372a65_0_163"/>
          <p:cNvSpPr txBox="1"/>
          <p:nvPr/>
        </p:nvSpPr>
        <p:spPr>
          <a:xfrm>
            <a:off x="4325839" y="3784312"/>
            <a:ext cx="12468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1700">
              <a:solidFill>
                <a:srgbClr val="000000"/>
              </a:solidFill>
              <a:latin typeface="Carlito"/>
              <a:ea typeface="Carlito"/>
              <a:cs typeface="Carlito"/>
              <a:sym typeface="Carlito"/>
            </a:endParaRPr>
          </a:p>
        </p:txBody>
      </p:sp>
      <p:sp>
        <p:nvSpPr>
          <p:cNvPr id="292" name="Google Shape;292;g351cc372a65_0_163"/>
          <p:cNvSpPr txBox="1"/>
          <p:nvPr/>
        </p:nvSpPr>
        <p:spPr>
          <a:xfrm>
            <a:off x="4160409" y="3515301"/>
            <a:ext cx="1559400" cy="797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Fit and Transform Features using Standard Scaler</a:t>
            </a:r>
            <a:endParaRPr sz="1700">
              <a:solidFill>
                <a:srgbClr val="000000"/>
              </a:solidFill>
              <a:latin typeface="Carlito"/>
              <a:ea typeface="Carlito"/>
              <a:cs typeface="Carlito"/>
              <a:sym typeface="Carlito"/>
            </a:endParaRPr>
          </a:p>
        </p:txBody>
      </p:sp>
      <p:grpSp>
        <p:nvGrpSpPr>
          <p:cNvPr id="293" name="Google Shape;293;g351cc372a65_0_163"/>
          <p:cNvGrpSpPr/>
          <p:nvPr/>
        </p:nvGrpSpPr>
        <p:grpSpPr>
          <a:xfrm>
            <a:off x="4019057" y="4828593"/>
            <a:ext cx="2863804" cy="1151834"/>
            <a:chOff x="3829811" y="4826508"/>
            <a:chExt cx="2942970" cy="1153795"/>
          </a:xfrm>
        </p:grpSpPr>
        <p:sp>
          <p:nvSpPr>
            <p:cNvPr id="294" name="Google Shape;294;g351cc372a65_0_163"/>
            <p:cNvSpPr/>
            <p:nvPr/>
          </p:nvSpPr>
          <p:spPr>
            <a:xfrm>
              <a:off x="4224527" y="5023104"/>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g351cc372a65_0_163"/>
            <p:cNvSpPr/>
            <p:nvPr/>
          </p:nvSpPr>
          <p:spPr>
            <a:xfrm>
              <a:off x="3829811" y="4826508"/>
              <a:ext cx="1923414" cy="1153795"/>
            </a:xfrm>
            <a:custGeom>
              <a:rect b="b" l="l" r="r" t="t"/>
              <a:pathLst>
                <a:path extrusionOk="0" h="1153795" w="1923414">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g351cc372a65_0_163"/>
            <p:cNvSpPr/>
            <p:nvPr/>
          </p:nvSpPr>
          <p:spPr>
            <a:xfrm>
              <a:off x="3829811" y="4826508"/>
              <a:ext cx="1923414" cy="1153795"/>
            </a:xfrm>
            <a:custGeom>
              <a:rect b="b" l="l" r="r" t="t"/>
              <a:pathLst>
                <a:path extrusionOk="0" h="1153795" w="1923414">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7" name="Google Shape;297;g351cc372a65_0_163"/>
          <p:cNvSpPr txBox="1"/>
          <p:nvPr/>
        </p:nvSpPr>
        <p:spPr>
          <a:xfrm>
            <a:off x="4178363" y="5094357"/>
            <a:ext cx="1416300" cy="79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Train_test_split </a:t>
            </a:r>
            <a:r>
              <a:rPr lang="en-US" sz="1700">
                <a:solidFill>
                  <a:schemeClr val="lt1"/>
                </a:solidFill>
                <a:latin typeface="Carlito"/>
                <a:ea typeface="Carlito"/>
                <a:cs typeface="Carlito"/>
                <a:sym typeface="Carlito"/>
              </a:rPr>
              <a:t>Data</a:t>
            </a:r>
            <a:endParaRPr sz="1700">
              <a:solidFill>
                <a:schemeClr val="dk1"/>
              </a:solidFill>
              <a:latin typeface="Carlito"/>
              <a:ea typeface="Carlito"/>
              <a:cs typeface="Carlito"/>
              <a:sym typeface="Carlito"/>
            </a:endParaRPr>
          </a:p>
          <a:p>
            <a:pPr indent="0" lvl="0" marL="12700" marR="0" rtl="0" algn="l">
              <a:lnSpc>
                <a:spcPct val="100000"/>
              </a:lnSpc>
              <a:spcBef>
                <a:spcPts val="0"/>
              </a:spcBef>
              <a:spcAft>
                <a:spcPts val="0"/>
              </a:spcAft>
              <a:buNone/>
            </a:pPr>
            <a:r>
              <a:t/>
            </a:r>
            <a:endParaRPr sz="1700">
              <a:solidFill>
                <a:srgbClr val="FFFFFF"/>
              </a:solidFill>
              <a:latin typeface="Carlito"/>
              <a:ea typeface="Carlito"/>
              <a:cs typeface="Carlito"/>
              <a:sym typeface="Carlito"/>
            </a:endParaRPr>
          </a:p>
        </p:txBody>
      </p:sp>
      <p:grpSp>
        <p:nvGrpSpPr>
          <p:cNvPr id="298" name="Google Shape;298;g351cc372a65_0_163"/>
          <p:cNvGrpSpPr/>
          <p:nvPr/>
        </p:nvGrpSpPr>
        <p:grpSpPr>
          <a:xfrm>
            <a:off x="6509022" y="3676887"/>
            <a:ext cx="1871675" cy="2303540"/>
            <a:chOff x="6388608" y="3672840"/>
            <a:chExt cx="1923415" cy="2307463"/>
          </a:xfrm>
        </p:grpSpPr>
        <p:sp>
          <p:nvSpPr>
            <p:cNvPr id="299" name="Google Shape;299;g351cc372a65_0_163"/>
            <p:cNvSpPr/>
            <p:nvPr/>
          </p:nvSpPr>
          <p:spPr>
            <a:xfrm>
              <a:off x="6691884" y="3672840"/>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g351cc372a65_0_163"/>
            <p:cNvSpPr/>
            <p:nvPr/>
          </p:nvSpPr>
          <p:spPr>
            <a:xfrm>
              <a:off x="6388608" y="4826508"/>
              <a:ext cx="1923415" cy="1153795"/>
            </a:xfrm>
            <a:custGeom>
              <a:rect b="b" l="l" r="r" t="t"/>
              <a:pathLst>
                <a:path extrusionOk="0" h="1153795" w="192341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g351cc372a65_0_163"/>
            <p:cNvSpPr/>
            <p:nvPr/>
          </p:nvSpPr>
          <p:spPr>
            <a:xfrm>
              <a:off x="6388608" y="4826508"/>
              <a:ext cx="1923415" cy="1153795"/>
            </a:xfrm>
            <a:custGeom>
              <a:rect b="b" l="l" r="r" t="t"/>
              <a:pathLst>
                <a:path extrusionOk="0" h="1153795" w="192341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2" name="Google Shape;302;g351cc372a65_0_163"/>
          <p:cNvSpPr txBox="1"/>
          <p:nvPr/>
        </p:nvSpPr>
        <p:spPr>
          <a:xfrm>
            <a:off x="6617807" y="4894788"/>
            <a:ext cx="16635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GridSearchCV </a:t>
            </a:r>
            <a:r>
              <a:rPr lang="en-US" sz="1700">
                <a:solidFill>
                  <a:schemeClr val="lt1"/>
                </a:solidFill>
                <a:latin typeface="Carlito"/>
                <a:ea typeface="Carlito"/>
                <a:cs typeface="Carlito"/>
                <a:sym typeface="Carlito"/>
              </a:rPr>
              <a:t>(cv=10) to find  optimal parameters</a:t>
            </a:r>
            <a:endParaRPr sz="1700">
              <a:solidFill>
                <a:schemeClr val="dk1"/>
              </a:solidFill>
              <a:latin typeface="Carlito"/>
              <a:ea typeface="Carlito"/>
              <a:cs typeface="Carlito"/>
              <a:sym typeface="Carlito"/>
            </a:endParaRPr>
          </a:p>
          <a:p>
            <a:pPr indent="0" lvl="0" marL="12700" marR="0" rtl="0" algn="l">
              <a:lnSpc>
                <a:spcPct val="100000"/>
              </a:lnSpc>
              <a:spcBef>
                <a:spcPts val="0"/>
              </a:spcBef>
              <a:spcAft>
                <a:spcPts val="0"/>
              </a:spcAft>
              <a:buNone/>
            </a:pPr>
            <a:r>
              <a:t/>
            </a:r>
            <a:endParaRPr sz="1700">
              <a:solidFill>
                <a:srgbClr val="FFFFFF"/>
              </a:solidFill>
              <a:latin typeface="Carlito"/>
              <a:ea typeface="Carlito"/>
              <a:cs typeface="Carlito"/>
              <a:sym typeface="Carlito"/>
            </a:endParaRPr>
          </a:p>
        </p:txBody>
      </p:sp>
      <p:grpSp>
        <p:nvGrpSpPr>
          <p:cNvPr id="303" name="Google Shape;303;g351cc372a65_0_163"/>
          <p:cNvGrpSpPr/>
          <p:nvPr/>
        </p:nvGrpSpPr>
        <p:grpSpPr>
          <a:xfrm>
            <a:off x="6509022" y="2236111"/>
            <a:ext cx="1871675" cy="2304807"/>
            <a:chOff x="6388608" y="2229611"/>
            <a:chExt cx="1923415" cy="2308732"/>
          </a:xfrm>
        </p:grpSpPr>
        <p:sp>
          <p:nvSpPr>
            <p:cNvPr id="304" name="Google Shape;304;g351cc372a65_0_163"/>
            <p:cNvSpPr/>
            <p:nvPr/>
          </p:nvSpPr>
          <p:spPr>
            <a:xfrm>
              <a:off x="6691884" y="2229611"/>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g351cc372a65_0_163"/>
            <p:cNvSpPr/>
            <p:nvPr/>
          </p:nvSpPr>
          <p:spPr>
            <a:xfrm>
              <a:off x="6388608" y="3383279"/>
              <a:ext cx="1923415" cy="1155064"/>
            </a:xfrm>
            <a:custGeom>
              <a:rect b="b" l="l" r="r" t="t"/>
              <a:pathLst>
                <a:path extrusionOk="0" h="1155064" w="1923415">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g351cc372a65_0_163"/>
            <p:cNvSpPr/>
            <p:nvPr/>
          </p:nvSpPr>
          <p:spPr>
            <a:xfrm>
              <a:off x="6388608" y="3383279"/>
              <a:ext cx="1923415" cy="1155064"/>
            </a:xfrm>
            <a:custGeom>
              <a:rect b="b" l="l" r="r" t="t"/>
              <a:pathLst>
                <a:path extrusionOk="0" h="1155064" w="1923415">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7" name="Google Shape;307;g351cc372a65_0_163"/>
          <p:cNvSpPr txBox="1"/>
          <p:nvPr/>
        </p:nvSpPr>
        <p:spPr>
          <a:xfrm>
            <a:off x="6662838" y="3430081"/>
            <a:ext cx="1559400" cy="998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600">
                <a:solidFill>
                  <a:srgbClr val="FFFFFF"/>
                </a:solidFill>
                <a:latin typeface="Carlito"/>
                <a:ea typeface="Carlito"/>
                <a:cs typeface="Carlito"/>
                <a:sym typeface="Carlito"/>
              </a:rPr>
              <a:t>Use GridSearchCV on LogReg, SVM, Decision Tree, and KNN models</a:t>
            </a:r>
            <a:endParaRPr sz="1600">
              <a:solidFill>
                <a:srgbClr val="000000"/>
              </a:solidFill>
              <a:latin typeface="Carlito"/>
              <a:ea typeface="Carlito"/>
              <a:cs typeface="Carlito"/>
              <a:sym typeface="Carlito"/>
            </a:endParaRPr>
          </a:p>
        </p:txBody>
      </p:sp>
      <p:grpSp>
        <p:nvGrpSpPr>
          <p:cNvPr id="308" name="Google Shape;308;g351cc372a65_0_163"/>
          <p:cNvGrpSpPr/>
          <p:nvPr/>
        </p:nvGrpSpPr>
        <p:grpSpPr>
          <a:xfrm>
            <a:off x="6509022" y="1948565"/>
            <a:ext cx="2863804" cy="1151834"/>
            <a:chOff x="6388608" y="1941575"/>
            <a:chExt cx="2942970" cy="1153795"/>
          </a:xfrm>
        </p:grpSpPr>
        <p:sp>
          <p:nvSpPr>
            <p:cNvPr id="309" name="Google Shape;309;g351cc372a65_0_163"/>
            <p:cNvSpPr/>
            <p:nvPr/>
          </p:nvSpPr>
          <p:spPr>
            <a:xfrm>
              <a:off x="6783324" y="2138171"/>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g351cc372a65_0_163"/>
            <p:cNvSpPr/>
            <p:nvPr/>
          </p:nvSpPr>
          <p:spPr>
            <a:xfrm>
              <a:off x="6388608" y="1941575"/>
              <a:ext cx="1923415" cy="1153795"/>
            </a:xfrm>
            <a:custGeom>
              <a:rect b="b" l="l" r="r" t="t"/>
              <a:pathLst>
                <a:path extrusionOk="0" h="1153795" w="192341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g351cc372a65_0_163"/>
            <p:cNvSpPr/>
            <p:nvPr/>
          </p:nvSpPr>
          <p:spPr>
            <a:xfrm>
              <a:off x="6388608" y="1941575"/>
              <a:ext cx="1923415" cy="1153795"/>
            </a:xfrm>
            <a:custGeom>
              <a:rect b="b" l="l" r="r" t="t"/>
              <a:pathLst>
                <a:path extrusionOk="0" h="1153795" w="192341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2" name="Google Shape;312;g351cc372a65_0_163"/>
          <p:cNvSpPr txBox="1"/>
          <p:nvPr/>
        </p:nvSpPr>
        <p:spPr>
          <a:xfrm>
            <a:off x="6728334" y="2226574"/>
            <a:ext cx="1416300" cy="7986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Score Models on </a:t>
            </a:r>
            <a:r>
              <a:rPr lang="en-US" sz="1700">
                <a:solidFill>
                  <a:schemeClr val="lt1"/>
                </a:solidFill>
                <a:latin typeface="Carlito"/>
                <a:ea typeface="Carlito"/>
                <a:cs typeface="Carlito"/>
                <a:sym typeface="Carlito"/>
              </a:rPr>
              <a:t>Split Test Set</a:t>
            </a:r>
            <a:endParaRPr sz="1700">
              <a:solidFill>
                <a:schemeClr val="dk1"/>
              </a:solidFill>
              <a:latin typeface="Carlito"/>
              <a:ea typeface="Carlito"/>
              <a:cs typeface="Carlito"/>
              <a:sym typeface="Carlito"/>
            </a:endParaRPr>
          </a:p>
          <a:p>
            <a:pPr indent="0" lvl="0" marL="12700" marR="0" rtl="0" algn="l">
              <a:lnSpc>
                <a:spcPct val="100000"/>
              </a:lnSpc>
              <a:spcBef>
                <a:spcPts val="0"/>
              </a:spcBef>
              <a:spcAft>
                <a:spcPts val="0"/>
              </a:spcAft>
              <a:buNone/>
            </a:pPr>
            <a:r>
              <a:t/>
            </a:r>
            <a:endParaRPr sz="1700">
              <a:solidFill>
                <a:srgbClr val="FFFFFF"/>
              </a:solidFill>
              <a:latin typeface="Carlito"/>
              <a:ea typeface="Carlito"/>
              <a:cs typeface="Carlito"/>
              <a:sym typeface="Carlito"/>
            </a:endParaRPr>
          </a:p>
        </p:txBody>
      </p:sp>
      <p:grpSp>
        <p:nvGrpSpPr>
          <p:cNvPr id="313" name="Google Shape;313;g351cc372a65_0_163"/>
          <p:cNvGrpSpPr/>
          <p:nvPr/>
        </p:nvGrpSpPr>
        <p:grpSpPr>
          <a:xfrm>
            <a:off x="8997503" y="1948565"/>
            <a:ext cx="1871675" cy="1717671"/>
            <a:chOff x="8945879" y="1941575"/>
            <a:chExt cx="1923415" cy="1720596"/>
          </a:xfrm>
        </p:grpSpPr>
        <p:sp>
          <p:nvSpPr>
            <p:cNvPr id="314" name="Google Shape;314;g351cc372a65_0_163"/>
            <p:cNvSpPr/>
            <p:nvPr/>
          </p:nvSpPr>
          <p:spPr>
            <a:xfrm>
              <a:off x="9249155" y="2229611"/>
              <a:ext cx="173990" cy="1432560"/>
            </a:xfrm>
            <a:custGeom>
              <a:rect b="b" l="l" r="r" t="t"/>
              <a:pathLst>
                <a:path extrusionOk="0" h="1432560" w="173990">
                  <a:moveTo>
                    <a:pt x="173481" y="0"/>
                  </a:moveTo>
                  <a:lnTo>
                    <a:pt x="0" y="0"/>
                  </a:lnTo>
                  <a:lnTo>
                    <a:pt x="0" y="1432560"/>
                  </a:lnTo>
                  <a:lnTo>
                    <a:pt x="173481" y="1432560"/>
                  </a:lnTo>
                  <a:lnTo>
                    <a:pt x="17348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g351cc372a65_0_163"/>
            <p:cNvSpPr/>
            <p:nvPr/>
          </p:nvSpPr>
          <p:spPr>
            <a:xfrm>
              <a:off x="8945879" y="1941575"/>
              <a:ext cx="1923415" cy="1153795"/>
            </a:xfrm>
            <a:custGeom>
              <a:rect b="b" l="l" r="r" t="t"/>
              <a:pathLst>
                <a:path extrusionOk="0" h="1153795" w="192341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g351cc372a65_0_163"/>
            <p:cNvSpPr/>
            <p:nvPr/>
          </p:nvSpPr>
          <p:spPr>
            <a:xfrm>
              <a:off x="8945879" y="1941575"/>
              <a:ext cx="1923415" cy="1153795"/>
            </a:xfrm>
            <a:custGeom>
              <a:rect b="b" l="l" r="r" t="t"/>
              <a:pathLst>
                <a:path extrusionOk="0" h="1153795" w="192341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7" name="Google Shape;317;g351cc372a65_0_163"/>
          <p:cNvSpPr txBox="1"/>
          <p:nvPr/>
        </p:nvSpPr>
        <p:spPr>
          <a:xfrm>
            <a:off x="9187183" y="2226574"/>
            <a:ext cx="1478700" cy="1060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Confusion Matrix </a:t>
            </a:r>
            <a:r>
              <a:rPr lang="en-US" sz="1700">
                <a:solidFill>
                  <a:schemeClr val="lt1"/>
                </a:solidFill>
                <a:latin typeface="Carlito"/>
                <a:ea typeface="Carlito"/>
                <a:cs typeface="Carlito"/>
                <a:sym typeface="Carlito"/>
              </a:rPr>
              <a:t>for all models</a:t>
            </a:r>
            <a:endParaRPr sz="1700">
              <a:solidFill>
                <a:schemeClr val="dk1"/>
              </a:solidFill>
              <a:latin typeface="Carlito"/>
              <a:ea typeface="Carlito"/>
              <a:cs typeface="Carlito"/>
              <a:sym typeface="Carlito"/>
            </a:endParaRPr>
          </a:p>
          <a:p>
            <a:pPr indent="0" lvl="0" marL="12700" marR="0" rtl="0" algn="l">
              <a:lnSpc>
                <a:spcPct val="100000"/>
              </a:lnSpc>
              <a:spcBef>
                <a:spcPts val="0"/>
              </a:spcBef>
              <a:spcAft>
                <a:spcPts val="0"/>
              </a:spcAft>
              <a:buNone/>
            </a:pPr>
            <a:r>
              <a:t/>
            </a:r>
            <a:endParaRPr sz="1700">
              <a:solidFill>
                <a:srgbClr val="FFFFFF"/>
              </a:solidFill>
              <a:latin typeface="Carlito"/>
              <a:ea typeface="Carlito"/>
              <a:cs typeface="Carlito"/>
              <a:sym typeface="Carlito"/>
            </a:endParaRPr>
          </a:p>
        </p:txBody>
      </p:sp>
      <p:grpSp>
        <p:nvGrpSpPr>
          <p:cNvPr id="318" name="Google Shape;318;g351cc372a65_0_163"/>
          <p:cNvGrpSpPr/>
          <p:nvPr/>
        </p:nvGrpSpPr>
        <p:grpSpPr>
          <a:xfrm>
            <a:off x="8997503" y="3387818"/>
            <a:ext cx="1871675" cy="1153100"/>
            <a:chOff x="8945879" y="3383279"/>
            <a:chExt cx="1923415" cy="1155064"/>
          </a:xfrm>
        </p:grpSpPr>
        <p:sp>
          <p:nvSpPr>
            <p:cNvPr id="319" name="Google Shape;319;g351cc372a65_0_163"/>
            <p:cNvSpPr/>
            <p:nvPr/>
          </p:nvSpPr>
          <p:spPr>
            <a:xfrm>
              <a:off x="8945879" y="3383279"/>
              <a:ext cx="1923415" cy="1155064"/>
            </a:xfrm>
            <a:custGeom>
              <a:rect b="b" l="l" r="r" t="t"/>
              <a:pathLst>
                <a:path extrusionOk="0" h="1155064" w="1923415">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g351cc372a65_0_163"/>
            <p:cNvSpPr/>
            <p:nvPr/>
          </p:nvSpPr>
          <p:spPr>
            <a:xfrm>
              <a:off x="8945879" y="3383279"/>
              <a:ext cx="1923415" cy="1155064"/>
            </a:xfrm>
            <a:custGeom>
              <a:rect b="b" l="l" r="r" t="t"/>
              <a:pathLst>
                <a:path extrusionOk="0" h="1155064" w="1923415">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1" name="Google Shape;321;g351cc372a65_0_163"/>
          <p:cNvSpPr txBox="1"/>
          <p:nvPr/>
        </p:nvSpPr>
        <p:spPr>
          <a:xfrm>
            <a:off x="9144494" y="3513798"/>
            <a:ext cx="1663500" cy="903000"/>
          </a:xfrm>
          <a:prstGeom prst="rect">
            <a:avLst/>
          </a:prstGeom>
          <a:noFill/>
          <a:ln>
            <a:noFill/>
          </a:ln>
        </p:spPr>
        <p:txBody>
          <a:bodyPr anchorCtr="0" anchor="t" bIns="0" lIns="0" spcFirstLastPara="1" rIns="0" wrap="square" tIns="25400">
            <a:spAutoFit/>
          </a:bodyPr>
          <a:lstStyle/>
          <a:p>
            <a:pPr indent="-111760" lvl="0" marL="123825" marR="5080" rtl="0" algn="l">
              <a:lnSpc>
                <a:spcPct val="117647"/>
              </a:lnSpc>
              <a:spcBef>
                <a:spcPts val="0"/>
              </a:spcBef>
              <a:spcAft>
                <a:spcPts val="0"/>
              </a:spcAft>
              <a:buNone/>
            </a:pPr>
            <a:r>
              <a:rPr lang="en-US" sz="1700">
                <a:solidFill>
                  <a:srgbClr val="FFFFFF"/>
                </a:solidFill>
                <a:latin typeface="Carlito"/>
                <a:ea typeface="Carlito"/>
                <a:cs typeface="Carlito"/>
                <a:sym typeface="Carlito"/>
              </a:rPr>
              <a:t>Barplot to Compare  Scores of Models</a:t>
            </a:r>
            <a:endParaRPr sz="1700">
              <a:solidFill>
                <a:srgbClr val="000000"/>
              </a:solidFill>
              <a:latin typeface="Carlito"/>
              <a:ea typeface="Carlito"/>
              <a:cs typeface="Carlito"/>
              <a:sym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16"/>
          <p:cNvSpPr txBox="1"/>
          <p:nvPr/>
        </p:nvSpPr>
        <p:spPr>
          <a:xfrm flipH="1">
            <a:off x="9209625" y="1455700"/>
            <a:ext cx="2885400" cy="5045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slide previews the Plotly dashboard. Subsequent slides will cover EDA visualizations, SQL analysis, the Folium map, and model results (approximately 83% accuracy)</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328" name="Google Shape;328;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1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330" name="Google Shape;330;p16"/>
          <p:cNvPicPr preferRelativeResize="0"/>
          <p:nvPr/>
        </p:nvPicPr>
        <p:blipFill>
          <a:blip r:embed="rId4">
            <a:alphaModFix/>
          </a:blip>
          <a:stretch>
            <a:fillRect/>
          </a:stretch>
        </p:blipFill>
        <p:spPr>
          <a:xfrm>
            <a:off x="0" y="1343375"/>
            <a:ext cx="9209726" cy="5360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18"/>
          <p:cNvSpPr txBox="1"/>
          <p:nvPr>
            <p:ph idx="1" type="body"/>
          </p:nvPr>
        </p:nvSpPr>
        <p:spPr>
          <a:xfrm>
            <a:off x="770000" y="4009700"/>
            <a:ext cx="10688100" cy="2651100"/>
          </a:xfrm>
          <a:prstGeom prst="rect">
            <a:avLst/>
          </a:prstGeom>
          <a:noFill/>
          <a:ln>
            <a:noFill/>
          </a:ln>
        </p:spPr>
        <p:txBody>
          <a:bodyPr anchorCtr="0" anchor="t" bIns="45700" lIns="91425" spcFirstLastPara="1" rIns="91425" wrap="square" tIns="45700">
            <a:noAutofit/>
          </a:bodyPr>
          <a:lstStyle/>
          <a:p>
            <a:pPr indent="-241300" lvl="0" marL="228600" marR="0" rtl="0" algn="l">
              <a:lnSpc>
                <a:spcPct val="90000"/>
              </a:lnSpc>
              <a:spcBef>
                <a:spcPts val="1400"/>
              </a:spcBef>
              <a:spcAft>
                <a:spcPts val="0"/>
              </a:spcAft>
              <a:buClr>
                <a:srgbClr val="292929"/>
              </a:buClr>
              <a:buSzPts val="2400"/>
              <a:buFont typeface="Arial"/>
              <a:buChar char="•"/>
            </a:pPr>
            <a:r>
              <a:rPr lang="en-US" sz="1800">
                <a:solidFill>
                  <a:schemeClr val="dk1"/>
                </a:solidFill>
              </a:rPr>
              <a:t>The scatter plot illustrates the launch success rate (indicated by color: </a:t>
            </a:r>
            <a:r>
              <a:rPr b="1" lang="en-US" sz="1800">
                <a:solidFill>
                  <a:srgbClr val="188038"/>
                </a:solidFill>
              </a:rPr>
              <a:t>Green </a:t>
            </a:r>
            <a:r>
              <a:rPr lang="en-US" sz="1800">
                <a:solidFill>
                  <a:schemeClr val="dk1"/>
                </a:solidFill>
              </a:rPr>
              <a:t>for success, </a:t>
            </a:r>
            <a:r>
              <a:rPr b="1" lang="en-US" sz="1800">
                <a:solidFill>
                  <a:srgbClr val="0070C0"/>
                </a:solidFill>
              </a:rPr>
              <a:t>Blue</a:t>
            </a:r>
            <a:r>
              <a:rPr lang="en-US" sz="1800">
                <a:solidFill>
                  <a:schemeClr val="dk1"/>
                </a:solidFill>
              </a:rPr>
              <a:t> for failure </a:t>
            </a:r>
            <a:r>
              <a:rPr b="1" lang="en-US" sz="1800">
                <a:solidFill>
                  <a:schemeClr val="dk1"/>
                </a:solidFill>
              </a:rPr>
              <a:t>*</a:t>
            </a:r>
            <a:r>
              <a:rPr i="1" lang="en-US" sz="1800">
                <a:solidFill>
                  <a:schemeClr val="dk1"/>
                </a:solidFill>
              </a:rPr>
              <a:t>this is true for all future slides*</a:t>
            </a:r>
            <a:r>
              <a:rPr lang="en-US" sz="1800">
                <a:solidFill>
                  <a:schemeClr val="dk1"/>
                </a:solidFill>
              </a:rPr>
              <a:t>) across different flight numbers and launch sites. </a:t>
            </a:r>
            <a:endParaRPr sz="1800">
              <a:solidFill>
                <a:schemeClr val="dk1"/>
              </a:solidFill>
            </a:endParaRPr>
          </a:p>
          <a:p>
            <a:pPr indent="-241300" lvl="0" marL="228600" marR="0" rtl="0" algn="l">
              <a:lnSpc>
                <a:spcPct val="90000"/>
              </a:lnSpc>
              <a:spcBef>
                <a:spcPts val="1400"/>
              </a:spcBef>
              <a:spcAft>
                <a:spcPts val="0"/>
              </a:spcAft>
              <a:buClr>
                <a:srgbClr val="292929"/>
              </a:buClr>
              <a:buSzPts val="2400"/>
              <a:buFont typeface="Arial"/>
              <a:buChar char="•"/>
            </a:pPr>
            <a:r>
              <a:rPr lang="en-US" sz="1800">
                <a:solidFill>
                  <a:schemeClr val="dk1"/>
                </a:solidFill>
              </a:rPr>
              <a:t>A visual trend suggests an increasing proportion of successful launches as the flight number progresses, with a noticeable shift towards predominantly successful outcomes after approximately flight 20. </a:t>
            </a:r>
            <a:endParaRPr sz="1800">
              <a:solidFill>
                <a:schemeClr val="dk1"/>
              </a:solidFill>
            </a:endParaRPr>
          </a:p>
          <a:p>
            <a:pPr indent="-241300" lvl="0" marL="228600" marR="0" rtl="0" algn="l">
              <a:lnSpc>
                <a:spcPct val="90000"/>
              </a:lnSpc>
              <a:spcBef>
                <a:spcPts val="1400"/>
              </a:spcBef>
              <a:spcAft>
                <a:spcPts val="0"/>
              </a:spcAft>
              <a:buClr>
                <a:srgbClr val="292929"/>
              </a:buClr>
              <a:buSzPts val="2400"/>
              <a:buFont typeface="Arial"/>
              <a:buChar char="•"/>
            </a:pPr>
            <a:r>
              <a:rPr lang="en-US" sz="1800">
                <a:solidFill>
                  <a:schemeClr val="dk1"/>
                </a:solidFill>
              </a:rPr>
              <a:t>Cape Canaveral Space Force Station (CCAFS) shows the highest density of launch records compared to the other sites (KSC LC-39A and VAFB SLC-4E), indicating it was the most frequently used launch site during this period.</a:t>
            </a:r>
            <a:endParaRPr sz="1600"/>
          </a:p>
        </p:txBody>
      </p:sp>
      <p:sp>
        <p:nvSpPr>
          <p:cNvPr id="342" name="Google Shape;342;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343" name="Google Shape;343;p18"/>
          <p:cNvSpPr/>
          <p:nvPr/>
        </p:nvSpPr>
        <p:spPr>
          <a:xfrm>
            <a:off x="39625" y="1632200"/>
            <a:ext cx="12012000" cy="237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19"/>
          <p:cNvSpPr txBox="1"/>
          <p:nvPr>
            <p:ph idx="1" type="body"/>
          </p:nvPr>
        </p:nvSpPr>
        <p:spPr>
          <a:xfrm>
            <a:off x="769975" y="4485975"/>
            <a:ext cx="10688100" cy="21171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The majority of payload masses for these launches fall within the 0 to 6000 kg range, as visually indicated by the density of data points in that area.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Furthermore, the scatter plot suggests a tendency for different launch sites to handle distinct ranges of payload mass. </a:t>
            </a:r>
            <a:endParaRPr sz="1800">
              <a:solidFill>
                <a:srgbClr val="292929"/>
              </a:solidFill>
            </a:endParaRPr>
          </a:p>
          <a:p>
            <a:pPr indent="0" lvl="0" marL="0" marR="0" rtl="0" algn="l">
              <a:lnSpc>
                <a:spcPct val="100000"/>
              </a:lnSpc>
              <a:spcBef>
                <a:spcPts val="1400"/>
              </a:spcBef>
              <a:spcAft>
                <a:spcPts val="0"/>
              </a:spcAft>
              <a:buNone/>
            </a:pPr>
            <a:r>
              <a:t/>
            </a:r>
            <a:endParaRPr sz="1000"/>
          </a:p>
        </p:txBody>
      </p:sp>
      <p:sp>
        <p:nvSpPr>
          <p:cNvPr id="350" name="Google Shape;350;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351" name="Google Shape;351;p19"/>
          <p:cNvPicPr preferRelativeResize="0"/>
          <p:nvPr/>
        </p:nvPicPr>
        <p:blipFill>
          <a:blip r:embed="rId4">
            <a:alphaModFix/>
          </a:blip>
          <a:stretch>
            <a:fillRect/>
          </a:stretch>
        </p:blipFill>
        <p:spPr>
          <a:xfrm>
            <a:off x="176181" y="1373800"/>
            <a:ext cx="11839631" cy="234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20"/>
          <p:cNvSpPr txBox="1"/>
          <p:nvPr>
            <p:ph idx="1" type="body"/>
          </p:nvPr>
        </p:nvSpPr>
        <p:spPr>
          <a:xfrm>
            <a:off x="423375" y="1397700"/>
            <a:ext cx="6162000" cy="52776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80000"/>
              </a:lnSpc>
              <a:spcBef>
                <a:spcPts val="1400"/>
              </a:spcBef>
              <a:spcAft>
                <a:spcPts val="0"/>
              </a:spcAft>
              <a:buClr>
                <a:srgbClr val="292929"/>
              </a:buClr>
              <a:buSzPts val="1800"/>
              <a:buFont typeface="Arial"/>
              <a:buChar char="•"/>
            </a:pPr>
            <a:r>
              <a:rPr lang="en-US" sz="1800">
                <a:solidFill>
                  <a:srgbClr val="292929"/>
                </a:solidFill>
              </a:rPr>
              <a:t>This bar chart visualizes the success rate of SpaceX launches across various orbital trajectories. </a:t>
            </a:r>
            <a:endParaRPr sz="1800">
              <a:solidFill>
                <a:srgbClr val="292929"/>
              </a:solidFill>
            </a:endParaRPr>
          </a:p>
          <a:p>
            <a:pPr indent="-203200" lvl="0" marL="228600" marR="0" rtl="0" algn="l">
              <a:lnSpc>
                <a:spcPct val="80000"/>
              </a:lnSpc>
              <a:spcBef>
                <a:spcPts val="1400"/>
              </a:spcBef>
              <a:spcAft>
                <a:spcPts val="0"/>
              </a:spcAft>
              <a:buClr>
                <a:srgbClr val="292929"/>
              </a:buClr>
              <a:buSzPts val="1800"/>
              <a:buFont typeface="Arial"/>
              <a:buChar char="•"/>
            </a:pPr>
            <a:r>
              <a:rPr lang="en-US" sz="1800">
                <a:solidFill>
                  <a:srgbClr val="292929"/>
                </a:solidFill>
              </a:rPr>
              <a:t>The success rate is scaled from 0% to 100%. </a:t>
            </a:r>
            <a:endParaRPr sz="1800">
              <a:solidFill>
                <a:srgbClr val="292929"/>
              </a:solidFill>
            </a:endParaRPr>
          </a:p>
          <a:p>
            <a:pPr indent="-342900" lvl="1" marL="914400" marR="0" rtl="0" algn="l">
              <a:lnSpc>
                <a:spcPct val="80000"/>
              </a:lnSpc>
              <a:spcBef>
                <a:spcPts val="1400"/>
              </a:spcBef>
              <a:spcAft>
                <a:spcPts val="0"/>
              </a:spcAft>
              <a:buClr>
                <a:srgbClr val="292929"/>
              </a:buClr>
              <a:buSzPts val="1800"/>
              <a:buFont typeface="Arial"/>
              <a:buChar char="○"/>
            </a:pPr>
            <a:r>
              <a:rPr lang="en-US" sz="1800">
                <a:solidFill>
                  <a:srgbClr val="292929"/>
                </a:solidFill>
              </a:rPr>
              <a:t>Notably, ES-L1 (sample size: 1), GEO (sample size: 1), and HEO (sample size: 1) exhibit a 100% success rate, as does SSO (sample size: 5). </a:t>
            </a:r>
            <a:endParaRPr sz="1800">
              <a:solidFill>
                <a:srgbClr val="292929"/>
              </a:solidFill>
            </a:endParaRPr>
          </a:p>
          <a:p>
            <a:pPr indent="-342900" lvl="1" marL="914400" marR="0" rtl="0" algn="l">
              <a:lnSpc>
                <a:spcPct val="80000"/>
              </a:lnSpc>
              <a:spcBef>
                <a:spcPts val="1400"/>
              </a:spcBef>
              <a:spcAft>
                <a:spcPts val="0"/>
              </a:spcAft>
              <a:buClr>
                <a:srgbClr val="292929"/>
              </a:buClr>
              <a:buSzPts val="1800"/>
              <a:buFont typeface="Arial"/>
              <a:buChar char="○"/>
            </a:pPr>
            <a:r>
              <a:rPr lang="en-US" sz="1800">
                <a:solidFill>
                  <a:srgbClr val="292929"/>
                </a:solidFill>
              </a:rPr>
              <a:t>VLEO (sample size: 14) demonstrates a decent success rate with a reasonable number of launch attempts. </a:t>
            </a:r>
            <a:endParaRPr sz="1800">
              <a:solidFill>
                <a:srgbClr val="292929"/>
              </a:solidFill>
            </a:endParaRPr>
          </a:p>
          <a:p>
            <a:pPr indent="-342900" lvl="1" marL="914400" marR="0" rtl="0" algn="l">
              <a:lnSpc>
                <a:spcPct val="80000"/>
              </a:lnSpc>
              <a:spcBef>
                <a:spcPts val="1400"/>
              </a:spcBef>
              <a:spcAft>
                <a:spcPts val="0"/>
              </a:spcAft>
              <a:buClr>
                <a:srgbClr val="292929"/>
              </a:buClr>
              <a:buSzPts val="1800"/>
              <a:buFont typeface="Arial"/>
              <a:buChar char="○"/>
            </a:pPr>
            <a:r>
              <a:rPr lang="en-US" sz="1800">
                <a:solidFill>
                  <a:srgbClr val="292929"/>
                </a:solidFill>
              </a:rPr>
              <a:t>In contrast, SO (sample size: 1) has a 0% success rate. </a:t>
            </a:r>
            <a:endParaRPr sz="1800">
              <a:solidFill>
                <a:srgbClr val="292929"/>
              </a:solidFill>
            </a:endParaRPr>
          </a:p>
          <a:p>
            <a:pPr indent="-342900" lvl="1" marL="914400" marR="0" rtl="0" algn="l">
              <a:lnSpc>
                <a:spcPct val="80000"/>
              </a:lnSpc>
              <a:spcBef>
                <a:spcPts val="1400"/>
              </a:spcBef>
              <a:spcAft>
                <a:spcPts val="0"/>
              </a:spcAft>
              <a:buClr>
                <a:srgbClr val="292929"/>
              </a:buClr>
              <a:buSzPts val="1800"/>
              <a:buFont typeface="Arial"/>
              <a:buChar char="○"/>
            </a:pPr>
            <a:r>
              <a:rPr lang="en-US" sz="1800">
                <a:solidFill>
                  <a:srgbClr val="292929"/>
                </a:solidFill>
              </a:rPr>
              <a:t>GTO (sample size: 27), which has the largest sample size among the orbits, shows an approximate 50% success rate. </a:t>
            </a:r>
            <a:endParaRPr sz="1800">
              <a:solidFill>
                <a:srgbClr val="292929"/>
              </a:solidFill>
            </a:endParaRPr>
          </a:p>
          <a:p>
            <a:pPr indent="-342900" lvl="0" marL="457200" marR="0" rtl="0" algn="l">
              <a:lnSpc>
                <a:spcPct val="80000"/>
              </a:lnSpc>
              <a:spcBef>
                <a:spcPts val="1400"/>
              </a:spcBef>
              <a:spcAft>
                <a:spcPts val="0"/>
              </a:spcAft>
              <a:buClr>
                <a:srgbClr val="292929"/>
              </a:buClr>
              <a:buSzPts val="1800"/>
              <a:buFont typeface="Arial"/>
              <a:buChar char="•"/>
            </a:pPr>
            <a:r>
              <a:rPr lang="en-US" sz="1800">
                <a:solidFill>
                  <a:srgbClr val="292929"/>
                </a:solidFill>
              </a:rPr>
              <a:t>This data highlights the varying degrees of success associated with different orbital destinations and the relative frequency of launches to those orbits.</a:t>
            </a:r>
            <a:endParaRPr sz="1000"/>
          </a:p>
        </p:txBody>
      </p:sp>
      <p:sp>
        <p:nvSpPr>
          <p:cNvPr id="358" name="Google Shape;358;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59" name="Google Shape;359;p20"/>
          <p:cNvPicPr preferRelativeResize="0"/>
          <p:nvPr/>
        </p:nvPicPr>
        <p:blipFill>
          <a:blip r:embed="rId4">
            <a:alphaModFix/>
          </a:blip>
          <a:stretch>
            <a:fillRect/>
          </a:stretch>
        </p:blipFill>
        <p:spPr>
          <a:xfrm>
            <a:off x="6512875" y="2151625"/>
            <a:ext cx="5606625" cy="35461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1"/>
          <p:cNvSpPr txBox="1"/>
          <p:nvPr>
            <p:ph idx="1" type="body"/>
          </p:nvPr>
        </p:nvSpPr>
        <p:spPr>
          <a:xfrm>
            <a:off x="321875" y="3848025"/>
            <a:ext cx="10963500" cy="2856600"/>
          </a:xfrm>
          <a:prstGeom prst="rect">
            <a:avLst/>
          </a:prstGeom>
          <a:noFill/>
          <a:ln>
            <a:noFill/>
          </a:ln>
        </p:spPr>
        <p:txBody>
          <a:bodyPr anchorCtr="0" anchor="t" bIns="45700" lIns="91425" spcFirstLastPara="1" rIns="91425" wrap="square" tIns="45700">
            <a:normAutofit/>
          </a:bodyPr>
          <a:lstStyle/>
          <a:p>
            <a:pPr indent="-205422" lvl="0" marL="228600" marR="0" rtl="0" algn="l">
              <a:lnSpc>
                <a:spcPct val="80000"/>
              </a:lnSpc>
              <a:spcBef>
                <a:spcPts val="1400"/>
              </a:spcBef>
              <a:spcAft>
                <a:spcPts val="0"/>
              </a:spcAft>
              <a:buClr>
                <a:srgbClr val="292929"/>
              </a:buClr>
              <a:buSzPts val="1835"/>
              <a:buFont typeface="Arial"/>
              <a:buChar char="•"/>
            </a:pPr>
            <a:r>
              <a:rPr lang="en-US" sz="1835">
                <a:solidFill>
                  <a:srgbClr val="292929"/>
                </a:solidFill>
              </a:rPr>
              <a:t>This scatter plot reveals a potential evolution in SpaceX's preferred launch orbits over time (indicated by Flight Number). </a:t>
            </a:r>
            <a:endParaRPr sz="1835">
              <a:solidFill>
                <a:srgbClr val="292929"/>
              </a:solidFill>
            </a:endParaRPr>
          </a:p>
          <a:p>
            <a:pPr indent="-205422" lvl="0" marL="228600" marR="0" rtl="0" algn="l">
              <a:lnSpc>
                <a:spcPct val="80000"/>
              </a:lnSpc>
              <a:spcBef>
                <a:spcPts val="1400"/>
              </a:spcBef>
              <a:spcAft>
                <a:spcPts val="0"/>
              </a:spcAft>
              <a:buClr>
                <a:srgbClr val="292929"/>
              </a:buClr>
              <a:buSzPts val="1835"/>
              <a:buFont typeface="Arial"/>
              <a:buChar char="•"/>
            </a:pPr>
            <a:r>
              <a:rPr lang="en-US" sz="1835">
                <a:solidFill>
                  <a:srgbClr val="292929"/>
                </a:solidFill>
              </a:rPr>
              <a:t>Early launches were predominantly to Low Earth Orbit (LEO), which experienced moderate success rates (indicated by the distribution of colors). </a:t>
            </a:r>
            <a:endParaRPr sz="1835">
              <a:solidFill>
                <a:srgbClr val="292929"/>
              </a:solidFill>
            </a:endParaRPr>
          </a:p>
          <a:p>
            <a:pPr indent="-205422" lvl="0" marL="228600" marR="0" rtl="0" algn="l">
              <a:lnSpc>
                <a:spcPct val="80000"/>
              </a:lnSpc>
              <a:spcBef>
                <a:spcPts val="1400"/>
              </a:spcBef>
              <a:spcAft>
                <a:spcPts val="0"/>
              </a:spcAft>
              <a:buClr>
                <a:srgbClr val="292929"/>
              </a:buClr>
              <a:buSzPts val="1835"/>
              <a:buFont typeface="Arial"/>
              <a:buChar char="•"/>
            </a:pPr>
            <a:r>
              <a:rPr lang="en-US" sz="1835">
                <a:solidFill>
                  <a:srgbClr val="292929"/>
                </a:solidFill>
              </a:rPr>
              <a:t>There's a noticeable return to Very Low Earth Orbit (VLEO) in more recent launches. </a:t>
            </a:r>
            <a:endParaRPr sz="1835">
              <a:solidFill>
                <a:srgbClr val="292929"/>
              </a:solidFill>
            </a:endParaRPr>
          </a:p>
          <a:p>
            <a:pPr indent="-205422" lvl="0" marL="228600" marR="0" rtl="0" algn="l">
              <a:lnSpc>
                <a:spcPct val="80000"/>
              </a:lnSpc>
              <a:spcBef>
                <a:spcPts val="1400"/>
              </a:spcBef>
              <a:spcAft>
                <a:spcPts val="0"/>
              </a:spcAft>
              <a:buClr>
                <a:srgbClr val="292929"/>
              </a:buClr>
              <a:buSzPts val="1835"/>
              <a:buFont typeface="Arial"/>
              <a:buChar char="•"/>
            </a:pPr>
            <a:r>
              <a:rPr lang="en-US" sz="1835">
                <a:solidFill>
                  <a:srgbClr val="292929"/>
                </a:solidFill>
              </a:rPr>
              <a:t>Overall, the visual data suggests that SpaceX achieves </a:t>
            </a:r>
            <a:r>
              <a:rPr b="1" lang="en-US" sz="1835">
                <a:solidFill>
                  <a:srgbClr val="292929"/>
                </a:solidFill>
              </a:rPr>
              <a:t>higher success rates in lower Earth orbits (LEO, VLEO) and Sun-Synchronous Orbit (SSO)</a:t>
            </a:r>
            <a:r>
              <a:rPr lang="en-US" sz="1835">
                <a:solidFill>
                  <a:srgbClr val="292929"/>
                </a:solidFill>
              </a:rPr>
              <a:t>, as indicated by the prevalence of successful launch outcomes (likely green dots) in those orbit types across the flight history.</a:t>
            </a:r>
            <a:endParaRPr sz="1095"/>
          </a:p>
        </p:txBody>
      </p:sp>
      <p:sp>
        <p:nvSpPr>
          <p:cNvPr id="366" name="Google Shape;36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67" name="Google Shape;367;p21"/>
          <p:cNvPicPr preferRelativeResize="0"/>
          <p:nvPr/>
        </p:nvPicPr>
        <p:blipFill>
          <a:blip r:embed="rId4">
            <a:alphaModFix/>
          </a:blip>
          <a:stretch>
            <a:fillRect/>
          </a:stretch>
        </p:blipFill>
        <p:spPr>
          <a:xfrm>
            <a:off x="117438" y="1388475"/>
            <a:ext cx="11957125" cy="236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22"/>
          <p:cNvSpPr txBox="1"/>
          <p:nvPr>
            <p:ph idx="1" type="body"/>
          </p:nvPr>
        </p:nvSpPr>
        <p:spPr>
          <a:xfrm>
            <a:off x="769974" y="3830652"/>
            <a:ext cx="10515600" cy="28737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This scatter plot suggests a correlation between payload mass and the achieved orbit.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Low Earth Orbit (LEO) and Sun-Synchronous Orbit (SSO) launches appear to be associated with relatively lower payload mass values.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In contrast, Very Low Earth Orbit (VLEO), another orbit with a notable success rate (based on previous observations), seems to be utilized for launches carrying payloads in the higher end of the observed mass range.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This indicates that the mission requirements and the target orbit significantly influence the amount of payload that can be carried.</a:t>
            </a:r>
            <a:endParaRPr sz="1000"/>
          </a:p>
        </p:txBody>
      </p:sp>
      <p:sp>
        <p:nvSpPr>
          <p:cNvPr id="374" name="Google Shape;37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75" name="Google Shape;375;p22"/>
          <p:cNvPicPr preferRelativeResize="0"/>
          <p:nvPr/>
        </p:nvPicPr>
        <p:blipFill>
          <a:blip r:embed="rId4">
            <a:alphaModFix/>
          </a:blip>
          <a:stretch>
            <a:fillRect/>
          </a:stretch>
        </p:blipFill>
        <p:spPr>
          <a:xfrm>
            <a:off x="191702" y="1390650"/>
            <a:ext cx="11671326" cy="237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1" name="Google Shape;381;p23"/>
          <p:cNvSpPr txBox="1"/>
          <p:nvPr>
            <p:ph idx="1" type="body"/>
          </p:nvPr>
        </p:nvSpPr>
        <p:spPr>
          <a:xfrm>
            <a:off x="770000" y="1470200"/>
            <a:ext cx="5438400" cy="51906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This line plot illustrates the trend of SpaceX launch success rate over time, along with a shaded area representing the 95% confidence interval.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Overall, there's a general upward trend in success rate observed since 2013. </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Font typeface="Arial"/>
              <a:buChar char="○"/>
            </a:pPr>
            <a:r>
              <a:rPr lang="en-US" sz="1800">
                <a:solidFill>
                  <a:srgbClr val="292929"/>
                </a:solidFill>
              </a:rPr>
              <a:t>A notable dip in success rate occurs around 2018 before recovering. </a:t>
            </a:r>
            <a:endParaRPr sz="1800">
              <a:solidFill>
                <a:srgbClr val="292929"/>
              </a:solidFill>
            </a:endParaRPr>
          </a:p>
          <a:p>
            <a:pPr indent="-342900" lvl="1" marL="914400" marR="0" rtl="0" algn="l">
              <a:lnSpc>
                <a:spcPct val="100000"/>
              </a:lnSpc>
              <a:spcBef>
                <a:spcPts val="1400"/>
              </a:spcBef>
              <a:spcAft>
                <a:spcPts val="0"/>
              </a:spcAft>
              <a:buClr>
                <a:srgbClr val="292929"/>
              </a:buClr>
              <a:buSzPts val="1800"/>
              <a:buFont typeface="Arial"/>
              <a:buChar char="○"/>
            </a:pPr>
            <a:r>
              <a:rPr lang="en-US" sz="1800">
                <a:solidFill>
                  <a:srgbClr val="292929"/>
                </a:solidFill>
              </a:rPr>
              <a:t>In recent years (around 2019-2020), the success rate appears to have stabilized at approximately 80%, with the confidence interval suggesting a relatively consistent performance within that timeframe.</a:t>
            </a:r>
            <a:endParaRPr sz="1000"/>
          </a:p>
        </p:txBody>
      </p:sp>
      <p:sp>
        <p:nvSpPr>
          <p:cNvPr id="382" name="Google Shape;38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83" name="Google Shape;383;p23"/>
          <p:cNvPicPr preferRelativeResize="0"/>
          <p:nvPr/>
        </p:nvPicPr>
        <p:blipFill>
          <a:blip r:embed="rId4">
            <a:alphaModFix/>
          </a:blip>
          <a:stretch>
            <a:fillRect/>
          </a:stretch>
        </p:blipFill>
        <p:spPr>
          <a:xfrm>
            <a:off x="6569193" y="1979576"/>
            <a:ext cx="5551407" cy="3811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24"/>
          <p:cNvSpPr txBox="1"/>
          <p:nvPr>
            <p:ph idx="1" type="body"/>
          </p:nvPr>
        </p:nvSpPr>
        <p:spPr>
          <a:xfrm>
            <a:off x="4323579" y="1702175"/>
            <a:ext cx="6192000" cy="4474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600">
                <a:solidFill>
                  <a:schemeClr val="dk1"/>
                </a:solidFill>
              </a:rPr>
              <a:t>The SQL query shown was executed to retrieve a list of all the unique launch site names present in the </a:t>
            </a:r>
            <a:r>
              <a:rPr lang="en-US" sz="1600">
                <a:solidFill>
                  <a:srgbClr val="188038"/>
                </a:solidFill>
              </a:rPr>
              <a:t>SPACEXDATASET</a:t>
            </a:r>
            <a:r>
              <a:rPr lang="en-US" sz="1600">
                <a:solidFill>
                  <a:schemeClr val="dk1"/>
                </a:solidFill>
              </a:rPr>
              <a:t> table. The </a:t>
            </a:r>
            <a:r>
              <a:rPr lang="en-US" sz="1600">
                <a:solidFill>
                  <a:srgbClr val="188038"/>
                </a:solidFill>
              </a:rPr>
              <a:t>UNIQUE </a:t>
            </a:r>
            <a:r>
              <a:rPr i="1" lang="en-US" sz="1600">
                <a:solidFill>
                  <a:schemeClr val="dk1"/>
                </a:solidFill>
              </a:rPr>
              <a:t>(also known as DISTINCT)</a:t>
            </a:r>
            <a:r>
              <a:rPr lang="en-US" sz="1600">
                <a:solidFill>
                  <a:schemeClr val="dk1"/>
                </a:solidFill>
              </a:rPr>
              <a:t> keyword ensures that each launch site is listed only once, eliminating any duplicates.</a:t>
            </a:r>
            <a:endParaRPr sz="1600">
              <a:solidFill>
                <a:schemeClr val="dk1"/>
              </a:solidFill>
            </a:endParaRPr>
          </a:p>
          <a:p>
            <a:pPr indent="0" lvl="0" marL="0" rtl="0" algn="l">
              <a:lnSpc>
                <a:spcPct val="115000"/>
              </a:lnSpc>
              <a:spcBef>
                <a:spcPts val="1200"/>
              </a:spcBef>
              <a:spcAft>
                <a:spcPts val="0"/>
              </a:spcAft>
              <a:buNone/>
            </a:pPr>
            <a:r>
              <a:rPr b="1" lang="en-US" sz="1600">
                <a:solidFill>
                  <a:schemeClr val="dk1"/>
                </a:solidFill>
              </a:rPr>
              <a:t>Explanation:</a:t>
            </a:r>
            <a:endParaRPr b="1" sz="1600">
              <a:solidFill>
                <a:schemeClr val="dk1"/>
              </a:solidFill>
            </a:endParaRPr>
          </a:p>
          <a:p>
            <a:pPr indent="0" lvl="0" marL="0" rtl="0" algn="l">
              <a:lnSpc>
                <a:spcPct val="115000"/>
              </a:lnSpc>
              <a:spcBef>
                <a:spcPts val="1200"/>
              </a:spcBef>
              <a:spcAft>
                <a:spcPts val="0"/>
              </a:spcAft>
              <a:buNone/>
            </a:pPr>
            <a:r>
              <a:rPr lang="en-US" sz="1600">
                <a:solidFill>
                  <a:schemeClr val="dk1"/>
                </a:solidFill>
              </a:rPr>
              <a:t>The query identified the following unique launch sites used by SpaceX:</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CCAFS LC-40</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CCAFS SLC-40</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CCAFSSLC-40</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KSC LC-39A</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VAFB SLC-4E</a:t>
            </a:r>
            <a:endParaRPr sz="16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90" name="Google Shape;39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391" name="Google Shape;391;p24"/>
          <p:cNvSpPr/>
          <p:nvPr/>
        </p:nvSpPr>
        <p:spPr>
          <a:xfrm>
            <a:off x="191375" y="2108150"/>
            <a:ext cx="3871200" cy="340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25"/>
          <p:cNvSpPr txBox="1"/>
          <p:nvPr>
            <p:ph idx="1" type="body"/>
          </p:nvPr>
        </p:nvSpPr>
        <p:spPr>
          <a:xfrm>
            <a:off x="510375" y="4311975"/>
            <a:ext cx="11251200" cy="25461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200"/>
              </a:spcBef>
              <a:spcAft>
                <a:spcPts val="0"/>
              </a:spcAft>
              <a:buNone/>
            </a:pPr>
            <a:r>
              <a:rPr lang="en-US" sz="1300">
                <a:solidFill>
                  <a:schemeClr val="dk1"/>
                </a:solidFill>
              </a:rPr>
              <a:t>The SQL query above was executed to retrieve all columns for the first 5 records in the </a:t>
            </a:r>
            <a:r>
              <a:rPr lang="en-US" sz="1300">
                <a:solidFill>
                  <a:srgbClr val="188038"/>
                </a:solidFill>
                <a:latin typeface="Roboto Mono"/>
                <a:ea typeface="Roboto Mono"/>
                <a:cs typeface="Roboto Mono"/>
                <a:sym typeface="Roboto Mono"/>
              </a:rPr>
              <a:t>SPACEXDATASET</a:t>
            </a:r>
            <a:r>
              <a:rPr lang="en-US" sz="1300">
                <a:solidFill>
                  <a:schemeClr val="dk1"/>
                </a:solidFill>
              </a:rPr>
              <a:t> table where the </a:t>
            </a:r>
            <a:r>
              <a:rPr lang="en-US" sz="1300">
                <a:solidFill>
                  <a:srgbClr val="188038"/>
                </a:solidFill>
                <a:latin typeface="Roboto Mono"/>
                <a:ea typeface="Roboto Mono"/>
                <a:cs typeface="Roboto Mono"/>
                <a:sym typeface="Roboto Mono"/>
              </a:rPr>
              <a:t>Launch_Site</a:t>
            </a:r>
            <a:r>
              <a:rPr lang="en-US" sz="1300">
                <a:solidFill>
                  <a:schemeClr val="dk1"/>
                </a:solidFill>
              </a:rPr>
              <a:t> name begins with the characters 'CCA', (the </a:t>
            </a:r>
            <a:r>
              <a:rPr lang="en-US" sz="1300">
                <a:solidFill>
                  <a:srgbClr val="188038"/>
                </a:solidFill>
                <a:latin typeface="Roboto Mono"/>
                <a:ea typeface="Roboto Mono"/>
                <a:cs typeface="Roboto Mono"/>
                <a:sym typeface="Roboto Mono"/>
              </a:rPr>
              <a:t>LIKE 'CCA%'</a:t>
            </a:r>
            <a:r>
              <a:rPr lang="en-US" sz="1300">
                <a:solidFill>
                  <a:schemeClr val="dk1"/>
                </a:solidFill>
              </a:rPr>
              <a:t> clause filters the results to include only those launch sites that start with CCA), and </a:t>
            </a:r>
            <a:r>
              <a:rPr lang="en-US" sz="1300">
                <a:solidFill>
                  <a:srgbClr val="188038"/>
                </a:solidFill>
                <a:latin typeface="Roboto Mono"/>
                <a:ea typeface="Roboto Mono"/>
                <a:cs typeface="Roboto Mono"/>
                <a:sym typeface="Roboto Mono"/>
              </a:rPr>
              <a:t>LIMIT 5</a:t>
            </a:r>
            <a:r>
              <a:rPr lang="en-US" sz="1300">
                <a:solidFill>
                  <a:schemeClr val="dk1"/>
                </a:solidFill>
              </a:rPr>
              <a:t> restricts the output to the first five matching records.</a:t>
            </a:r>
            <a:endParaRPr b="1" sz="1300">
              <a:solidFill>
                <a:schemeClr val="dk1"/>
              </a:solidFill>
            </a:endParaRPr>
          </a:p>
          <a:p>
            <a:pPr indent="0" lvl="0" marL="0" rtl="0" algn="l">
              <a:lnSpc>
                <a:spcPct val="105000"/>
              </a:lnSpc>
              <a:spcBef>
                <a:spcPts val="1200"/>
              </a:spcBef>
              <a:spcAft>
                <a:spcPts val="0"/>
              </a:spcAft>
              <a:buNone/>
            </a:pPr>
            <a:r>
              <a:rPr lang="en-US" sz="1600">
                <a:solidFill>
                  <a:schemeClr val="dk1"/>
                </a:solidFill>
              </a:rPr>
              <a:t>The query returned the following first five launch records from sites starting with 'CCA':</a:t>
            </a:r>
            <a:endParaRPr sz="1600">
              <a:solidFill>
                <a:schemeClr val="dk1"/>
              </a:solidFill>
            </a:endParaRPr>
          </a:p>
          <a:p>
            <a:pPr indent="-330200" lvl="0" marL="457200" rtl="0" algn="l">
              <a:lnSpc>
                <a:spcPct val="105000"/>
              </a:lnSpc>
              <a:spcBef>
                <a:spcPts val="1200"/>
              </a:spcBef>
              <a:spcAft>
                <a:spcPts val="0"/>
              </a:spcAft>
              <a:buClr>
                <a:schemeClr val="dk1"/>
              </a:buClr>
              <a:buSzPts val="1600"/>
              <a:buChar char="●"/>
            </a:pPr>
            <a:r>
              <a:rPr b="1" lang="en-US" sz="1600">
                <a:solidFill>
                  <a:schemeClr val="dk1"/>
                </a:solidFill>
              </a:rPr>
              <a:t>Date:</a:t>
            </a:r>
            <a:r>
              <a:rPr lang="en-US" sz="1600">
                <a:solidFill>
                  <a:schemeClr val="dk1"/>
                </a:solidFill>
              </a:rPr>
              <a:t> 2010-06-04, </a:t>
            </a:r>
            <a:r>
              <a:rPr b="1" lang="en-US" sz="1600">
                <a:solidFill>
                  <a:schemeClr val="dk1"/>
                </a:solidFill>
              </a:rPr>
              <a:t>Launch Site:</a:t>
            </a:r>
            <a:r>
              <a:rPr lang="en-US" sz="1600">
                <a:solidFill>
                  <a:schemeClr val="dk1"/>
                </a:solidFill>
              </a:rPr>
              <a:t> CCAFS LC-40</a:t>
            </a:r>
            <a:endParaRPr sz="1600">
              <a:solidFill>
                <a:schemeClr val="dk1"/>
              </a:solidFill>
            </a:endParaRPr>
          </a:p>
          <a:p>
            <a:pPr indent="-330200" lvl="0" marL="457200" rtl="0" algn="l">
              <a:lnSpc>
                <a:spcPct val="105000"/>
              </a:lnSpc>
              <a:spcBef>
                <a:spcPts val="0"/>
              </a:spcBef>
              <a:spcAft>
                <a:spcPts val="0"/>
              </a:spcAft>
              <a:buClr>
                <a:schemeClr val="dk1"/>
              </a:buClr>
              <a:buSzPts val="1600"/>
              <a:buChar char="●"/>
            </a:pPr>
            <a:r>
              <a:rPr b="1" lang="en-US" sz="1600">
                <a:solidFill>
                  <a:schemeClr val="dk1"/>
                </a:solidFill>
              </a:rPr>
              <a:t>Date:</a:t>
            </a:r>
            <a:r>
              <a:rPr lang="en-US" sz="1600">
                <a:solidFill>
                  <a:schemeClr val="dk1"/>
                </a:solidFill>
              </a:rPr>
              <a:t> 2010-12-08, </a:t>
            </a:r>
            <a:r>
              <a:rPr b="1" lang="en-US" sz="1600">
                <a:solidFill>
                  <a:schemeClr val="dk1"/>
                </a:solidFill>
              </a:rPr>
              <a:t>Launch Site:</a:t>
            </a:r>
            <a:r>
              <a:rPr lang="en-US" sz="1600">
                <a:solidFill>
                  <a:schemeClr val="dk1"/>
                </a:solidFill>
              </a:rPr>
              <a:t> CCAFS LC-40</a:t>
            </a:r>
            <a:endParaRPr sz="1600">
              <a:solidFill>
                <a:schemeClr val="dk1"/>
              </a:solidFill>
            </a:endParaRPr>
          </a:p>
          <a:p>
            <a:pPr indent="-330200" lvl="0" marL="457200" rtl="0" algn="l">
              <a:lnSpc>
                <a:spcPct val="105000"/>
              </a:lnSpc>
              <a:spcBef>
                <a:spcPts val="0"/>
              </a:spcBef>
              <a:spcAft>
                <a:spcPts val="0"/>
              </a:spcAft>
              <a:buClr>
                <a:schemeClr val="dk1"/>
              </a:buClr>
              <a:buSzPts val="1600"/>
              <a:buChar char="●"/>
            </a:pPr>
            <a:r>
              <a:rPr b="1" lang="en-US" sz="1600">
                <a:solidFill>
                  <a:schemeClr val="dk1"/>
                </a:solidFill>
              </a:rPr>
              <a:t>Date:</a:t>
            </a:r>
            <a:r>
              <a:rPr lang="en-US" sz="1600">
                <a:solidFill>
                  <a:schemeClr val="dk1"/>
                </a:solidFill>
              </a:rPr>
              <a:t> 2012-05-22, </a:t>
            </a:r>
            <a:r>
              <a:rPr b="1" lang="en-US" sz="1600">
                <a:solidFill>
                  <a:schemeClr val="dk1"/>
                </a:solidFill>
              </a:rPr>
              <a:t>Launch Site:</a:t>
            </a:r>
            <a:r>
              <a:rPr lang="en-US" sz="1600">
                <a:solidFill>
                  <a:schemeClr val="dk1"/>
                </a:solidFill>
              </a:rPr>
              <a:t> CCAFS LC-40</a:t>
            </a:r>
            <a:endParaRPr sz="1600">
              <a:solidFill>
                <a:schemeClr val="dk1"/>
              </a:solidFill>
            </a:endParaRPr>
          </a:p>
          <a:p>
            <a:pPr indent="-330200" lvl="0" marL="457200" rtl="0" algn="l">
              <a:lnSpc>
                <a:spcPct val="105000"/>
              </a:lnSpc>
              <a:spcBef>
                <a:spcPts val="0"/>
              </a:spcBef>
              <a:spcAft>
                <a:spcPts val="0"/>
              </a:spcAft>
              <a:buClr>
                <a:schemeClr val="dk1"/>
              </a:buClr>
              <a:buSzPts val="1600"/>
              <a:buChar char="●"/>
            </a:pPr>
            <a:r>
              <a:rPr b="1" lang="en-US" sz="1600">
                <a:solidFill>
                  <a:schemeClr val="dk1"/>
                </a:solidFill>
              </a:rPr>
              <a:t>Date:</a:t>
            </a:r>
            <a:r>
              <a:rPr lang="en-US" sz="1600">
                <a:solidFill>
                  <a:schemeClr val="dk1"/>
                </a:solidFill>
              </a:rPr>
              <a:t> 2012-10-08, </a:t>
            </a:r>
            <a:r>
              <a:rPr b="1" lang="en-US" sz="1600">
                <a:solidFill>
                  <a:schemeClr val="dk1"/>
                </a:solidFill>
              </a:rPr>
              <a:t>Launch Site:</a:t>
            </a:r>
            <a:r>
              <a:rPr lang="en-US" sz="1600">
                <a:solidFill>
                  <a:schemeClr val="dk1"/>
                </a:solidFill>
              </a:rPr>
              <a:t> CCAFS LC-40</a:t>
            </a:r>
            <a:endParaRPr sz="1600">
              <a:solidFill>
                <a:schemeClr val="dk1"/>
              </a:solidFill>
            </a:endParaRPr>
          </a:p>
          <a:p>
            <a:pPr indent="-330200" lvl="0" marL="457200" rtl="0" algn="l">
              <a:lnSpc>
                <a:spcPct val="105000"/>
              </a:lnSpc>
              <a:spcBef>
                <a:spcPts val="0"/>
              </a:spcBef>
              <a:spcAft>
                <a:spcPts val="0"/>
              </a:spcAft>
              <a:buClr>
                <a:schemeClr val="dk1"/>
              </a:buClr>
              <a:buSzPts val="1600"/>
              <a:buChar char="●"/>
            </a:pPr>
            <a:r>
              <a:rPr b="1" lang="en-US" sz="1600">
                <a:solidFill>
                  <a:schemeClr val="dk1"/>
                </a:solidFill>
              </a:rPr>
              <a:t>Date:</a:t>
            </a:r>
            <a:r>
              <a:rPr lang="en-US" sz="1600">
                <a:solidFill>
                  <a:schemeClr val="dk1"/>
                </a:solidFill>
              </a:rPr>
              <a:t> 2013-03-01, </a:t>
            </a:r>
            <a:r>
              <a:rPr b="1" lang="en-US" sz="1600">
                <a:solidFill>
                  <a:schemeClr val="dk1"/>
                </a:solidFill>
              </a:rPr>
              <a:t>Launch Site:</a:t>
            </a:r>
            <a:r>
              <a:rPr lang="en-US" sz="1600">
                <a:solidFill>
                  <a:schemeClr val="dk1"/>
                </a:solidFill>
              </a:rPr>
              <a:t> CCAFS LC-40</a:t>
            </a:r>
            <a:endParaRPr sz="2700">
              <a:solidFill>
                <a:srgbClr val="292929"/>
              </a:solidFill>
            </a:endParaRPr>
          </a:p>
        </p:txBody>
      </p:sp>
      <p:sp>
        <p:nvSpPr>
          <p:cNvPr id="398" name="Google Shape;39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399" name="Google Shape;399;p25"/>
          <p:cNvSpPr/>
          <p:nvPr/>
        </p:nvSpPr>
        <p:spPr>
          <a:xfrm>
            <a:off x="1133300" y="1322463"/>
            <a:ext cx="10134900" cy="3059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26"/>
          <p:cNvSpPr txBox="1"/>
          <p:nvPr>
            <p:ph idx="1" type="body"/>
          </p:nvPr>
        </p:nvSpPr>
        <p:spPr>
          <a:xfrm>
            <a:off x="751950" y="4384475"/>
            <a:ext cx="10688100" cy="2473500"/>
          </a:xfrm>
          <a:prstGeom prst="rect">
            <a:avLst/>
          </a:prstGeom>
          <a:noFill/>
          <a:ln>
            <a:noFill/>
          </a:ln>
        </p:spPr>
        <p:txBody>
          <a:bodyPr anchorCtr="0" anchor="t" bIns="45700" lIns="91425" spcFirstLastPara="1" rIns="91425" wrap="square" tIns="45700">
            <a:normAutofit/>
          </a:bodyPr>
          <a:lstStyle/>
          <a:p>
            <a:pPr indent="-311150" lvl="0" marL="457200" rtl="0" algn="l">
              <a:lnSpc>
                <a:spcPct val="115000"/>
              </a:lnSpc>
              <a:spcBef>
                <a:spcPts val="1200"/>
              </a:spcBef>
              <a:spcAft>
                <a:spcPts val="0"/>
              </a:spcAft>
              <a:buClr>
                <a:srgbClr val="292929"/>
              </a:buClr>
              <a:buSzPts val="1300"/>
              <a:buChar char="•"/>
            </a:pPr>
            <a:r>
              <a:rPr lang="en-US" sz="1300">
                <a:solidFill>
                  <a:schemeClr val="dk1"/>
                </a:solidFill>
              </a:rPr>
              <a:t>The SQL query above calculates the sum of the </a:t>
            </a:r>
            <a:r>
              <a:rPr lang="en-US" sz="1300">
                <a:solidFill>
                  <a:srgbClr val="188038"/>
                </a:solidFill>
              </a:rPr>
              <a:t>PAYLOAD_MASS__KG_</a:t>
            </a:r>
            <a:r>
              <a:rPr lang="en-US" sz="1300">
                <a:solidFill>
                  <a:schemeClr val="dk1"/>
                </a:solidFill>
              </a:rPr>
              <a:t> for all launch records in the </a:t>
            </a:r>
            <a:r>
              <a:rPr lang="en-US" sz="1300">
                <a:solidFill>
                  <a:srgbClr val="188038"/>
                </a:solidFill>
              </a:rPr>
              <a:t>SPACEXDATASET</a:t>
            </a:r>
            <a:r>
              <a:rPr lang="en-US" sz="1300">
                <a:solidFill>
                  <a:schemeClr val="dk1"/>
                </a:solidFill>
              </a:rPr>
              <a:t> where the </a:t>
            </a:r>
            <a:r>
              <a:rPr lang="en-US" sz="1300">
                <a:solidFill>
                  <a:srgbClr val="188038"/>
                </a:solidFill>
              </a:rPr>
              <a:t>CUSTOMER</a:t>
            </a:r>
            <a:r>
              <a:rPr lang="en-US" sz="1300">
                <a:solidFill>
                  <a:schemeClr val="dk1"/>
                </a:solidFill>
              </a:rPr>
              <a:t> is 'NASA (CRS)'. The result is aliased as </a:t>
            </a:r>
            <a:r>
              <a:rPr lang="en-US" sz="1300">
                <a:solidFill>
                  <a:srgbClr val="188038"/>
                </a:solidFill>
              </a:rPr>
              <a:t>SUM_PAYLOAD_MASS_KG</a:t>
            </a:r>
            <a:r>
              <a:rPr lang="en-US" sz="1300">
                <a:solidFill>
                  <a:schemeClr val="dk1"/>
                </a:solidFill>
              </a:rPr>
              <a:t>.</a:t>
            </a:r>
            <a:endParaRPr sz="1300">
              <a:solidFill>
                <a:schemeClr val="dk1"/>
              </a:solidFill>
            </a:endParaRPr>
          </a:p>
          <a:p>
            <a:pPr indent="0" lvl="0" marL="457200" rtl="0" algn="l">
              <a:lnSpc>
                <a:spcPct val="115000"/>
              </a:lnSpc>
              <a:spcBef>
                <a:spcPts val="1200"/>
              </a:spcBef>
              <a:spcAft>
                <a:spcPts val="0"/>
              </a:spcAft>
              <a:buNone/>
            </a:pPr>
            <a:r>
              <a:t/>
            </a:r>
            <a:endParaRPr sz="1600">
              <a:solidFill>
                <a:schemeClr val="dk1"/>
              </a:solidFill>
            </a:endParaRPr>
          </a:p>
          <a:p>
            <a:pPr indent="-342900" lvl="0" marL="457200" rtl="0" algn="l">
              <a:lnSpc>
                <a:spcPct val="115000"/>
              </a:lnSpc>
              <a:spcBef>
                <a:spcPts val="1200"/>
              </a:spcBef>
              <a:spcAft>
                <a:spcPts val="0"/>
              </a:spcAft>
              <a:buClr>
                <a:srgbClr val="292929"/>
              </a:buClr>
              <a:buSzPts val="1800"/>
              <a:buChar char="•"/>
            </a:pPr>
            <a:r>
              <a:rPr lang="en-US" sz="1800">
                <a:solidFill>
                  <a:schemeClr val="dk1"/>
                </a:solidFill>
              </a:rPr>
              <a:t>The query determined that the total payload mass carried by SpaceX boosters for NASA (Commercial Resupply Services) missions in this dataset is </a:t>
            </a:r>
            <a:r>
              <a:rPr b="1" lang="en-US" sz="1800">
                <a:solidFill>
                  <a:schemeClr val="dk1"/>
                </a:solidFill>
              </a:rPr>
              <a:t>45,596 kilograms</a:t>
            </a:r>
            <a:r>
              <a:rPr lang="en-US" sz="1800">
                <a:solidFill>
                  <a:schemeClr val="dk1"/>
                </a:solidFill>
              </a:rPr>
              <a:t>. This figure represents the </a:t>
            </a:r>
            <a:r>
              <a:rPr b="1" lang="en-US" sz="1800">
                <a:solidFill>
                  <a:schemeClr val="dk1"/>
                </a:solidFill>
              </a:rPr>
              <a:t>cumulative weight</a:t>
            </a:r>
            <a:r>
              <a:rPr lang="en-US" sz="1800">
                <a:solidFill>
                  <a:schemeClr val="dk1"/>
                </a:solidFill>
              </a:rPr>
              <a:t> of all cargo delivered to space under the NASA (CRS) program based on the available launch records.</a:t>
            </a:r>
            <a:endParaRPr sz="1800">
              <a:solidFill>
                <a:srgbClr val="292929"/>
              </a:solidFill>
            </a:endParaRPr>
          </a:p>
        </p:txBody>
      </p:sp>
      <p:sp>
        <p:nvSpPr>
          <p:cNvPr id="406" name="Google Shape;40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407" name="Google Shape;407;p26"/>
          <p:cNvSpPr/>
          <p:nvPr/>
        </p:nvSpPr>
        <p:spPr>
          <a:xfrm>
            <a:off x="2891001" y="1349677"/>
            <a:ext cx="6273600" cy="303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27"/>
          <p:cNvSpPr txBox="1"/>
          <p:nvPr>
            <p:ph idx="1" type="body"/>
          </p:nvPr>
        </p:nvSpPr>
        <p:spPr>
          <a:xfrm>
            <a:off x="770000" y="4257851"/>
            <a:ext cx="10688100" cy="2403000"/>
          </a:xfrm>
          <a:prstGeom prst="rect">
            <a:avLst/>
          </a:prstGeom>
          <a:noFill/>
          <a:ln>
            <a:noFill/>
          </a:ln>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Clr>
                <a:srgbClr val="292929"/>
              </a:buClr>
              <a:buSzPts val="1300"/>
              <a:buChar char="•"/>
            </a:pPr>
            <a:r>
              <a:rPr lang="en-US" sz="1300">
                <a:solidFill>
                  <a:schemeClr val="dk1"/>
                </a:solidFill>
              </a:rPr>
              <a:t>The SQL query above calculates the average of the </a:t>
            </a:r>
            <a:r>
              <a:rPr lang="en-US" sz="1300">
                <a:solidFill>
                  <a:srgbClr val="188038"/>
                </a:solidFill>
              </a:rPr>
              <a:t>PAYLOAD_MASS__KG_</a:t>
            </a:r>
            <a:r>
              <a:rPr lang="en-US" sz="1300">
                <a:solidFill>
                  <a:schemeClr val="dk1"/>
                </a:solidFill>
              </a:rPr>
              <a:t> for all launch records in the </a:t>
            </a:r>
            <a:r>
              <a:rPr lang="en-US" sz="1300">
                <a:solidFill>
                  <a:srgbClr val="188038"/>
                </a:solidFill>
              </a:rPr>
              <a:t>SPACEXDATASET</a:t>
            </a:r>
            <a:r>
              <a:rPr lang="en-US" sz="1300">
                <a:solidFill>
                  <a:schemeClr val="dk1"/>
                </a:solidFill>
              </a:rPr>
              <a:t> where the </a:t>
            </a:r>
            <a:r>
              <a:rPr lang="en-US" sz="1300">
                <a:solidFill>
                  <a:srgbClr val="188038"/>
                </a:solidFill>
              </a:rPr>
              <a:t>booster_version</a:t>
            </a:r>
            <a:r>
              <a:rPr lang="en-US" sz="1300">
                <a:solidFill>
                  <a:schemeClr val="dk1"/>
                </a:solidFill>
              </a:rPr>
              <a:t> is 'F9 v1.1'. The result is aliased as </a:t>
            </a:r>
            <a:r>
              <a:rPr lang="en-US" sz="1300">
                <a:solidFill>
                  <a:srgbClr val="188038"/>
                </a:solidFill>
              </a:rPr>
              <a:t>AVG_PAYLOAD_MASS_KG</a:t>
            </a:r>
            <a:r>
              <a:rPr lang="en-US" sz="1300">
                <a:solidFill>
                  <a:schemeClr val="dk1"/>
                </a:solidFill>
              </a:rPr>
              <a:t>.</a:t>
            </a:r>
            <a:endParaRPr sz="1300">
              <a:solidFill>
                <a:schemeClr val="dk1"/>
              </a:solidFill>
            </a:endParaRPr>
          </a:p>
          <a:p>
            <a:pPr indent="0" lvl="0" marL="457200" rtl="0" algn="l">
              <a:lnSpc>
                <a:spcPct val="115000"/>
              </a:lnSpc>
              <a:spcBef>
                <a:spcPts val="1200"/>
              </a:spcBef>
              <a:spcAft>
                <a:spcPts val="0"/>
              </a:spcAft>
              <a:buNone/>
            </a:pPr>
            <a:r>
              <a:t/>
            </a:r>
            <a:endParaRPr b="1" sz="1800">
              <a:solidFill>
                <a:schemeClr val="dk1"/>
              </a:solidFill>
            </a:endParaRPr>
          </a:p>
          <a:p>
            <a:pPr indent="-342900" lvl="0" marL="457200" rtl="0" algn="l">
              <a:lnSpc>
                <a:spcPct val="115000"/>
              </a:lnSpc>
              <a:spcBef>
                <a:spcPts val="1200"/>
              </a:spcBef>
              <a:spcAft>
                <a:spcPts val="0"/>
              </a:spcAft>
              <a:buClr>
                <a:srgbClr val="292929"/>
              </a:buClr>
              <a:buSzPts val="1800"/>
              <a:buChar char="•"/>
            </a:pPr>
            <a:r>
              <a:rPr lang="en-US" sz="1800">
                <a:solidFill>
                  <a:schemeClr val="dk1"/>
                </a:solidFill>
              </a:rPr>
              <a:t>The query determined that the average payload mass carried by the SpaceX booster version F9 v1.1 in this dataset is </a:t>
            </a:r>
            <a:r>
              <a:rPr b="1" lang="en-US" sz="1800">
                <a:solidFill>
                  <a:schemeClr val="dk1"/>
                </a:solidFill>
              </a:rPr>
              <a:t>2928 kilograms</a:t>
            </a:r>
            <a:r>
              <a:rPr lang="en-US" sz="1800">
                <a:solidFill>
                  <a:schemeClr val="dk1"/>
                </a:solidFill>
              </a:rPr>
              <a:t>. This figure represents the mean weight of the payloads launched using this specific booster version across all recorded missions.</a:t>
            </a:r>
            <a:endParaRPr sz="1800">
              <a:solidFill>
                <a:srgbClr val="292929"/>
              </a:solidFill>
            </a:endParaRPr>
          </a:p>
        </p:txBody>
      </p:sp>
      <p:sp>
        <p:nvSpPr>
          <p:cNvPr id="414" name="Google Shape;41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415" name="Google Shape;415;p27"/>
          <p:cNvSpPr/>
          <p:nvPr/>
        </p:nvSpPr>
        <p:spPr>
          <a:xfrm>
            <a:off x="2701932" y="1388054"/>
            <a:ext cx="6364200" cy="286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1" name="Google Shape;421;p28"/>
          <p:cNvSpPr txBox="1"/>
          <p:nvPr>
            <p:ph idx="1" type="body"/>
          </p:nvPr>
        </p:nvSpPr>
        <p:spPr>
          <a:xfrm>
            <a:off x="770000" y="4340975"/>
            <a:ext cx="10295700" cy="25170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Clr>
                <a:srgbClr val="292929"/>
              </a:buClr>
              <a:buSzPts val="2400"/>
              <a:buChar char="•"/>
            </a:pPr>
            <a:r>
              <a:rPr lang="en-US" sz="1300">
                <a:solidFill>
                  <a:schemeClr val="dk1"/>
                </a:solidFill>
              </a:rPr>
              <a:t>The SQL query above finds the earliest (minimum) date from the </a:t>
            </a:r>
            <a:r>
              <a:rPr lang="en-US" sz="1300">
                <a:solidFill>
                  <a:srgbClr val="188038"/>
                </a:solidFill>
              </a:rPr>
              <a:t>DATE</a:t>
            </a:r>
            <a:r>
              <a:rPr lang="en-US" sz="1300">
                <a:solidFill>
                  <a:schemeClr val="dk1"/>
                </a:solidFill>
              </a:rPr>
              <a:t> column in the </a:t>
            </a:r>
            <a:r>
              <a:rPr lang="en-US" sz="1300">
                <a:solidFill>
                  <a:srgbClr val="188038"/>
                </a:solidFill>
              </a:rPr>
              <a:t>SPACEXDATASET</a:t>
            </a:r>
            <a:r>
              <a:rPr lang="en-US" sz="1300">
                <a:solidFill>
                  <a:schemeClr val="dk1"/>
                </a:solidFill>
              </a:rPr>
              <a:t> table for records where the </a:t>
            </a:r>
            <a:r>
              <a:rPr lang="en-US" sz="1300">
                <a:solidFill>
                  <a:srgbClr val="188038"/>
                </a:solidFill>
              </a:rPr>
              <a:t>landing__outcome</a:t>
            </a:r>
            <a:r>
              <a:rPr lang="en-US" sz="1300">
                <a:solidFill>
                  <a:schemeClr val="dk1"/>
                </a:solidFill>
              </a:rPr>
              <a:t> is 'Success (ground pad)'. The result is aliased as </a:t>
            </a:r>
            <a:r>
              <a:rPr lang="en-US" sz="1300">
                <a:solidFill>
                  <a:srgbClr val="188038"/>
                </a:solidFill>
              </a:rPr>
              <a:t>FIRST_SUCCESS</a:t>
            </a:r>
            <a:r>
              <a:rPr lang="en-US" sz="1300">
                <a:solidFill>
                  <a:schemeClr val="dk1"/>
                </a:solidFill>
              </a:rPr>
              <a:t>.</a:t>
            </a:r>
            <a:endParaRPr b="1" sz="1300">
              <a:solidFill>
                <a:schemeClr val="dk1"/>
              </a:solidFill>
            </a:endParaRPr>
          </a:p>
          <a:p>
            <a:pPr indent="-412750" lvl="0" marL="457200" rtl="0" algn="l">
              <a:lnSpc>
                <a:spcPct val="115000"/>
              </a:lnSpc>
              <a:spcBef>
                <a:spcPts val="0"/>
              </a:spcBef>
              <a:spcAft>
                <a:spcPts val="0"/>
              </a:spcAft>
              <a:buClr>
                <a:srgbClr val="292929"/>
              </a:buClr>
              <a:buSzPts val="2900"/>
              <a:buChar char="•"/>
            </a:pPr>
            <a:r>
              <a:rPr lang="en-US" sz="1800">
                <a:solidFill>
                  <a:schemeClr val="dk1"/>
                </a:solidFill>
              </a:rPr>
              <a:t>The query determined that the date of the first successful landing outcome on a ground pad in this dataset is </a:t>
            </a:r>
            <a:r>
              <a:rPr b="1" lang="en-US" sz="1800">
                <a:solidFill>
                  <a:schemeClr val="dk1"/>
                </a:solidFill>
              </a:rPr>
              <a:t>2015-12-22</a:t>
            </a:r>
            <a:r>
              <a:rPr lang="en-US" sz="1800">
                <a:solidFill>
                  <a:schemeClr val="dk1"/>
                </a:solidFill>
              </a:rPr>
              <a:t>. This indicates the point in time when SpaceX first achieved a successful recovery of a stage on a designated ground landing site, according to the recorded data.</a:t>
            </a:r>
            <a:endParaRPr sz="2900">
              <a:solidFill>
                <a:srgbClr val="292929"/>
              </a:solidFill>
            </a:endParaRPr>
          </a:p>
        </p:txBody>
      </p:sp>
      <p:sp>
        <p:nvSpPr>
          <p:cNvPr id="422" name="Google Shape;42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423" name="Google Shape;423;p28"/>
          <p:cNvSpPr/>
          <p:nvPr/>
        </p:nvSpPr>
        <p:spPr>
          <a:xfrm>
            <a:off x="3028067" y="1416691"/>
            <a:ext cx="5780400" cy="2860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698850" y="1412200"/>
            <a:ext cx="11091900" cy="5015100"/>
          </a:xfrm>
          <a:prstGeom prst="rect">
            <a:avLst/>
          </a:prstGeom>
          <a:noFill/>
          <a:ln>
            <a:noFill/>
          </a:ln>
        </p:spPr>
        <p:txBody>
          <a:bodyPr anchorCtr="0" anchor="t" bIns="45700" lIns="91425" spcFirstLastPara="1" rIns="91425" wrap="square" tIns="45700">
            <a:noAutofit/>
          </a:bodyPr>
          <a:lstStyle/>
          <a:p>
            <a:pPr indent="-234950" lvl="0" marL="228600" marR="0" rtl="0" algn="l">
              <a:lnSpc>
                <a:spcPct val="100000"/>
              </a:lnSpc>
              <a:spcBef>
                <a:spcPts val="1400"/>
              </a:spcBef>
              <a:spcAft>
                <a:spcPts val="0"/>
              </a:spcAft>
              <a:buClr>
                <a:srgbClr val="292929"/>
              </a:buClr>
              <a:buSzPts val="2300"/>
              <a:buFont typeface="Arial"/>
              <a:buChar char="•"/>
            </a:pPr>
            <a:r>
              <a:rPr lang="en-US" sz="2300">
                <a:solidFill>
                  <a:srgbClr val="292929"/>
                </a:solidFill>
              </a:rPr>
              <a:t>This analysis leveraged data from the SpaceX API and Wikipedia to build machine learning models predicting rocket landing success. Key steps included data labeling (‘class’ column), exploratory data analysis using SQL and various visualization techniques, feature engineering (one-hot encoding, standardization), and model training with GridSearchCV optimization.</a:t>
            </a:r>
            <a:endParaRPr sz="2300">
              <a:solidFill>
                <a:srgbClr val="292929"/>
              </a:solidFill>
            </a:endParaRPr>
          </a:p>
          <a:p>
            <a:pPr indent="-234950" lvl="0" marL="228600" marR="0" rtl="0" algn="l">
              <a:lnSpc>
                <a:spcPct val="100000"/>
              </a:lnSpc>
              <a:spcBef>
                <a:spcPts val="1400"/>
              </a:spcBef>
              <a:spcAft>
                <a:spcPts val="0"/>
              </a:spcAft>
              <a:buClr>
                <a:srgbClr val="292929"/>
              </a:buClr>
              <a:buSzPts val="2300"/>
              <a:buFont typeface="Arial"/>
              <a:buChar char="•"/>
            </a:pPr>
            <a:r>
              <a:rPr lang="en-US" sz="2300">
                <a:solidFill>
                  <a:srgbClr val="292929"/>
                </a:solidFill>
              </a:rPr>
              <a:t>Four models were created: Logistic Regression, Support Vector Machine, Decision Tree Classifier, and K Nearest Neighbors, all achieving approximately 83.33% accuracy. While the models demonstrate a reasonable predictive capability, they exhibit a bias towards predicting successful landings. </a:t>
            </a:r>
            <a:endParaRPr sz="2300">
              <a:solidFill>
                <a:srgbClr val="292929"/>
              </a:solidFill>
            </a:endParaRPr>
          </a:p>
          <a:p>
            <a:pPr indent="-234950" lvl="0" marL="228600" marR="0" rtl="0" algn="l">
              <a:lnSpc>
                <a:spcPct val="100000"/>
              </a:lnSpc>
              <a:spcBef>
                <a:spcPts val="1400"/>
              </a:spcBef>
              <a:spcAft>
                <a:spcPts val="0"/>
              </a:spcAft>
              <a:buClr>
                <a:srgbClr val="292929"/>
              </a:buClr>
              <a:buSzPts val="2300"/>
              <a:buFont typeface="Arial"/>
              <a:buChar char="•"/>
            </a:pPr>
            <a:r>
              <a:rPr lang="en-US" sz="2300">
                <a:solidFill>
                  <a:srgbClr val="292929"/>
                </a:solidFill>
              </a:rPr>
              <a:t>This suggests that acquiring a more comprehensive and representative dataset is crucial for developing more robust and dependable landing prediction models, which could have significant implications for optimizing launch operations and cost-efficiency.</a:t>
            </a:r>
            <a:endParaRPr sz="2300"/>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29"/>
          <p:cNvSpPr txBox="1"/>
          <p:nvPr>
            <p:ph idx="1" type="body"/>
          </p:nvPr>
        </p:nvSpPr>
        <p:spPr>
          <a:xfrm>
            <a:off x="278375" y="4109000"/>
            <a:ext cx="11179500" cy="2637900"/>
          </a:xfrm>
          <a:prstGeom prst="rect">
            <a:avLst/>
          </a:prstGeom>
          <a:noFill/>
          <a:ln>
            <a:noFill/>
          </a:ln>
        </p:spPr>
        <p:txBody>
          <a:bodyPr anchorCtr="0" anchor="t" bIns="45700" lIns="91425" spcFirstLastPara="1" rIns="91425" wrap="square" tIns="45700">
            <a:noAutofit/>
          </a:bodyPr>
          <a:lstStyle/>
          <a:p>
            <a:pPr indent="-311150" lvl="0" marL="457200" rtl="0" algn="l">
              <a:lnSpc>
                <a:spcPct val="115000"/>
              </a:lnSpc>
              <a:spcBef>
                <a:spcPts val="1200"/>
              </a:spcBef>
              <a:spcAft>
                <a:spcPts val="0"/>
              </a:spcAft>
              <a:buSzPts val="1300"/>
              <a:buChar char="●"/>
            </a:pPr>
            <a:r>
              <a:rPr lang="en-US" sz="1300">
                <a:solidFill>
                  <a:schemeClr val="dk1"/>
                </a:solidFill>
              </a:rPr>
              <a:t>The SQL query above retrieves the </a:t>
            </a:r>
            <a:r>
              <a:rPr lang="en-US" sz="1300">
                <a:solidFill>
                  <a:srgbClr val="188038"/>
                </a:solidFill>
                <a:latin typeface="Roboto Mono"/>
                <a:ea typeface="Roboto Mono"/>
                <a:cs typeface="Roboto Mono"/>
                <a:sym typeface="Roboto Mono"/>
              </a:rPr>
              <a:t>booster_version</a:t>
            </a:r>
            <a:r>
              <a:rPr lang="en-US" sz="1300">
                <a:solidFill>
                  <a:schemeClr val="dk1"/>
                </a:solidFill>
              </a:rPr>
              <a:t> for all launch records in the </a:t>
            </a:r>
            <a:r>
              <a:rPr lang="en-US" sz="1300">
                <a:solidFill>
                  <a:srgbClr val="188038"/>
                </a:solidFill>
                <a:latin typeface="Roboto Mono"/>
                <a:ea typeface="Roboto Mono"/>
                <a:cs typeface="Roboto Mono"/>
                <a:sym typeface="Roboto Mono"/>
              </a:rPr>
              <a:t>SPACEXDATASET</a:t>
            </a:r>
            <a:r>
              <a:rPr lang="en-US" sz="1300">
                <a:solidFill>
                  <a:schemeClr val="dk1"/>
                </a:solidFill>
              </a:rPr>
              <a:t> where the </a:t>
            </a:r>
            <a:r>
              <a:rPr lang="en-US" sz="1300">
                <a:solidFill>
                  <a:srgbClr val="188038"/>
                </a:solidFill>
                <a:latin typeface="Roboto Mono"/>
                <a:ea typeface="Roboto Mono"/>
                <a:cs typeface="Roboto Mono"/>
                <a:sym typeface="Roboto Mono"/>
              </a:rPr>
              <a:t>landing__outcome</a:t>
            </a:r>
            <a:r>
              <a:rPr lang="en-US" sz="1300">
                <a:solidFill>
                  <a:schemeClr val="dk1"/>
                </a:solidFill>
              </a:rPr>
              <a:t> was 'Success (drone ship)' and the </a:t>
            </a:r>
            <a:r>
              <a:rPr lang="en-US" sz="1300">
                <a:solidFill>
                  <a:srgbClr val="188038"/>
                </a:solidFill>
                <a:latin typeface="Roboto Mono"/>
                <a:ea typeface="Roboto Mono"/>
                <a:cs typeface="Roboto Mono"/>
                <a:sym typeface="Roboto Mono"/>
              </a:rPr>
              <a:t>payload_mass__kg_</a:t>
            </a:r>
            <a:r>
              <a:rPr lang="en-US" sz="1300">
                <a:solidFill>
                  <a:schemeClr val="dk1"/>
                </a:solidFill>
              </a:rPr>
              <a:t> was strictly greater than 4000 and strictly less than 6000 (using the </a:t>
            </a:r>
            <a:r>
              <a:rPr lang="en-US" sz="1300">
                <a:solidFill>
                  <a:srgbClr val="188038"/>
                </a:solidFill>
                <a:latin typeface="Roboto Mono"/>
                <a:ea typeface="Roboto Mono"/>
                <a:cs typeface="Roboto Mono"/>
                <a:sym typeface="Roboto Mono"/>
              </a:rPr>
              <a:t>BETWEEN</a:t>
            </a:r>
            <a:r>
              <a:rPr lang="en-US" sz="1300">
                <a:solidFill>
                  <a:schemeClr val="dk1"/>
                </a:solidFill>
              </a:rPr>
              <a:t> operator with the specified boundaries).</a:t>
            </a:r>
            <a:endParaRPr b="1" sz="13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 query identified the following booster versions that successfully landed on a drone ship while carrying a payload mass between 4001 and 5999 kilograms:</a:t>
            </a:r>
            <a:endParaRPr sz="1800">
              <a:solidFill>
                <a:schemeClr val="dk1"/>
              </a:solidFill>
            </a:endParaRPr>
          </a:p>
          <a:p>
            <a:pPr indent="-342900" lvl="0" marL="914400" rtl="0" algn="l">
              <a:lnSpc>
                <a:spcPct val="115000"/>
              </a:lnSpc>
              <a:spcBef>
                <a:spcPts val="0"/>
              </a:spcBef>
              <a:spcAft>
                <a:spcPts val="0"/>
              </a:spcAft>
              <a:buClr>
                <a:schemeClr val="dk1"/>
              </a:buClr>
              <a:buSzPts val="1800"/>
              <a:buChar char="●"/>
            </a:pPr>
            <a:r>
              <a:rPr lang="en-US" sz="1800">
                <a:solidFill>
                  <a:schemeClr val="dk1"/>
                </a:solidFill>
              </a:rPr>
              <a:t>F9 FT B1022, F9 FT B1026, F9 FT B1021.2, F9 FT B1031.2</a:t>
            </a:r>
            <a:endParaRPr sz="1800">
              <a:solidFill>
                <a:schemeClr val="dk1"/>
              </a:solidFill>
            </a:endParaRPr>
          </a:p>
          <a:p>
            <a:pPr indent="0" lvl="0" marL="0" rtl="0" algn="l">
              <a:lnSpc>
                <a:spcPct val="115000"/>
              </a:lnSpc>
              <a:spcBef>
                <a:spcPts val="1200"/>
              </a:spcBef>
              <a:spcAft>
                <a:spcPts val="1200"/>
              </a:spcAft>
              <a:buNone/>
            </a:pPr>
            <a:r>
              <a:rPr lang="en-US" sz="1800">
                <a:solidFill>
                  <a:schemeClr val="dk1"/>
                </a:solidFill>
              </a:rPr>
              <a:t>This list provides specific booster identifiers that achieved this particular combination of successful landing method and payload weight range.</a:t>
            </a:r>
            <a:endParaRPr sz="2900">
              <a:solidFill>
                <a:srgbClr val="292929"/>
              </a:solidFill>
            </a:endParaRPr>
          </a:p>
        </p:txBody>
      </p:sp>
      <p:sp>
        <p:nvSpPr>
          <p:cNvPr id="430" name="Google Shape;43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431" name="Google Shape;431;p29"/>
          <p:cNvSpPr/>
          <p:nvPr/>
        </p:nvSpPr>
        <p:spPr>
          <a:xfrm>
            <a:off x="2584250" y="1371942"/>
            <a:ext cx="6887100" cy="2637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p30"/>
          <p:cNvSpPr txBox="1"/>
          <p:nvPr>
            <p:ph idx="1" type="body"/>
          </p:nvPr>
        </p:nvSpPr>
        <p:spPr>
          <a:xfrm>
            <a:off x="466875" y="4253975"/>
            <a:ext cx="11091600" cy="25227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15000"/>
              </a:lnSpc>
              <a:spcBef>
                <a:spcPts val="1200"/>
              </a:spcBef>
              <a:spcAft>
                <a:spcPts val="0"/>
              </a:spcAft>
              <a:buNone/>
            </a:pPr>
            <a:r>
              <a:rPr lang="en-US" sz="1682">
                <a:solidFill>
                  <a:schemeClr val="dk1"/>
                </a:solidFill>
              </a:rPr>
              <a:t>The SQL query above counts the number of occurrences for each unique value in the </a:t>
            </a:r>
            <a:r>
              <a:rPr lang="en-US" sz="1682">
                <a:solidFill>
                  <a:srgbClr val="188038"/>
                </a:solidFill>
                <a:latin typeface="Roboto Mono"/>
                <a:ea typeface="Roboto Mono"/>
                <a:cs typeface="Roboto Mono"/>
                <a:sym typeface="Roboto Mono"/>
              </a:rPr>
              <a:t>mission_outcome</a:t>
            </a:r>
            <a:r>
              <a:rPr lang="en-US" sz="1682">
                <a:solidFill>
                  <a:schemeClr val="dk1"/>
                </a:solidFill>
              </a:rPr>
              <a:t> column of the </a:t>
            </a:r>
            <a:r>
              <a:rPr lang="en-US" sz="1682">
                <a:solidFill>
                  <a:srgbClr val="188038"/>
                </a:solidFill>
                <a:latin typeface="Roboto Mono"/>
                <a:ea typeface="Roboto Mono"/>
                <a:cs typeface="Roboto Mono"/>
                <a:sym typeface="Roboto Mono"/>
              </a:rPr>
              <a:t>SPACEXDATASET</a:t>
            </a:r>
            <a:r>
              <a:rPr lang="en-US" sz="1682">
                <a:solidFill>
                  <a:schemeClr val="dk1"/>
                </a:solidFill>
              </a:rPr>
              <a:t> table. The results are grouped by </a:t>
            </a:r>
            <a:r>
              <a:rPr lang="en-US" sz="1682">
                <a:solidFill>
                  <a:srgbClr val="188038"/>
                </a:solidFill>
                <a:latin typeface="Roboto Mono"/>
                <a:ea typeface="Roboto Mono"/>
                <a:cs typeface="Roboto Mono"/>
                <a:sym typeface="Roboto Mono"/>
              </a:rPr>
              <a:t>mission_outcome</a:t>
            </a:r>
            <a:r>
              <a:rPr lang="en-US" sz="1682">
                <a:solidFill>
                  <a:schemeClr val="dk1"/>
                </a:solidFill>
              </a:rPr>
              <a:t>, and the count for each outcome is aliased as </a:t>
            </a:r>
            <a:r>
              <a:rPr lang="en-US" sz="1682">
                <a:solidFill>
                  <a:srgbClr val="188038"/>
                </a:solidFill>
                <a:latin typeface="Roboto Mono"/>
                <a:ea typeface="Roboto Mono"/>
                <a:cs typeface="Roboto Mono"/>
                <a:sym typeface="Roboto Mono"/>
              </a:rPr>
              <a:t>no_outcome</a:t>
            </a:r>
            <a:r>
              <a:rPr lang="en-US" sz="1682">
                <a:solidFill>
                  <a:schemeClr val="dk1"/>
                </a:solidFill>
              </a:rPr>
              <a:t>.</a:t>
            </a:r>
            <a:endParaRPr sz="1682">
              <a:solidFill>
                <a:schemeClr val="dk1"/>
              </a:solidFill>
            </a:endParaRPr>
          </a:p>
          <a:p>
            <a:pPr indent="0" lvl="0" marL="0" rtl="0" algn="l">
              <a:lnSpc>
                <a:spcPct val="115000"/>
              </a:lnSpc>
              <a:spcBef>
                <a:spcPts val="1200"/>
              </a:spcBef>
              <a:spcAft>
                <a:spcPts val="0"/>
              </a:spcAft>
              <a:buNone/>
            </a:pPr>
            <a:r>
              <a:rPr lang="en-US" sz="2358">
                <a:solidFill>
                  <a:schemeClr val="dk1"/>
                </a:solidFill>
              </a:rPr>
              <a:t>The query determined the following counts for each mission outcome:</a:t>
            </a:r>
            <a:endParaRPr sz="2358">
              <a:solidFill>
                <a:schemeClr val="dk1"/>
              </a:solidFill>
            </a:endParaRPr>
          </a:p>
          <a:p>
            <a:pPr indent="-344671" lvl="0" marL="457200" rtl="0" algn="l">
              <a:lnSpc>
                <a:spcPct val="115000"/>
              </a:lnSpc>
              <a:spcBef>
                <a:spcPts val="1200"/>
              </a:spcBef>
              <a:spcAft>
                <a:spcPts val="0"/>
              </a:spcAft>
              <a:buClr>
                <a:schemeClr val="dk1"/>
              </a:buClr>
              <a:buSzPct val="100000"/>
              <a:buChar char="●"/>
            </a:pPr>
            <a:r>
              <a:rPr b="1" lang="en-US" sz="2358">
                <a:solidFill>
                  <a:schemeClr val="dk1"/>
                </a:solidFill>
              </a:rPr>
              <a:t>Failure (in flight):</a:t>
            </a:r>
            <a:r>
              <a:rPr lang="en-US" sz="2358">
                <a:solidFill>
                  <a:schemeClr val="dk1"/>
                </a:solidFill>
              </a:rPr>
              <a:t> 1</a:t>
            </a:r>
            <a:endParaRPr sz="2358">
              <a:solidFill>
                <a:schemeClr val="dk1"/>
              </a:solidFill>
            </a:endParaRPr>
          </a:p>
          <a:p>
            <a:pPr indent="-344671" lvl="0" marL="457200" rtl="0" algn="l">
              <a:lnSpc>
                <a:spcPct val="115000"/>
              </a:lnSpc>
              <a:spcBef>
                <a:spcPts val="0"/>
              </a:spcBef>
              <a:spcAft>
                <a:spcPts val="0"/>
              </a:spcAft>
              <a:buClr>
                <a:schemeClr val="dk1"/>
              </a:buClr>
              <a:buSzPct val="100000"/>
              <a:buChar char="●"/>
            </a:pPr>
            <a:r>
              <a:rPr b="1" lang="en-US" sz="2358">
                <a:solidFill>
                  <a:schemeClr val="dk1"/>
                </a:solidFill>
              </a:rPr>
              <a:t>Success:</a:t>
            </a:r>
            <a:r>
              <a:rPr lang="en-US" sz="2358">
                <a:solidFill>
                  <a:schemeClr val="dk1"/>
                </a:solidFill>
              </a:rPr>
              <a:t> 99</a:t>
            </a:r>
            <a:endParaRPr sz="2358">
              <a:solidFill>
                <a:schemeClr val="dk1"/>
              </a:solidFill>
            </a:endParaRPr>
          </a:p>
          <a:p>
            <a:pPr indent="-344671" lvl="0" marL="457200" rtl="0" algn="l">
              <a:lnSpc>
                <a:spcPct val="115000"/>
              </a:lnSpc>
              <a:spcBef>
                <a:spcPts val="0"/>
              </a:spcBef>
              <a:spcAft>
                <a:spcPts val="0"/>
              </a:spcAft>
              <a:buClr>
                <a:schemeClr val="dk1"/>
              </a:buClr>
              <a:buSzPct val="100000"/>
              <a:buChar char="●"/>
            </a:pPr>
            <a:r>
              <a:rPr b="1" lang="en-US" sz="2358">
                <a:solidFill>
                  <a:schemeClr val="dk1"/>
                </a:solidFill>
              </a:rPr>
              <a:t>Success (payload status unclear):</a:t>
            </a:r>
            <a:r>
              <a:rPr lang="en-US" sz="2358">
                <a:solidFill>
                  <a:schemeClr val="dk1"/>
                </a:solidFill>
              </a:rPr>
              <a:t> 1</a:t>
            </a:r>
            <a:endParaRPr sz="2358">
              <a:solidFill>
                <a:schemeClr val="dk1"/>
              </a:solidFill>
            </a:endParaRPr>
          </a:p>
          <a:p>
            <a:pPr indent="0" lvl="0" marL="0" rtl="0" algn="l">
              <a:lnSpc>
                <a:spcPct val="115000"/>
              </a:lnSpc>
              <a:spcBef>
                <a:spcPts val="1200"/>
              </a:spcBef>
              <a:spcAft>
                <a:spcPts val="1200"/>
              </a:spcAft>
              <a:buNone/>
            </a:pPr>
            <a:r>
              <a:rPr lang="en-US" sz="2358">
                <a:solidFill>
                  <a:schemeClr val="dk1"/>
                </a:solidFill>
              </a:rPr>
              <a:t>This shows that the vast majority of missions in this dataset were recorded as a 'Success', with a small number of 'Failure (in flight)' and 'Success (payload status unclear)' outcomes</a:t>
            </a:r>
            <a:endParaRPr sz="3458">
              <a:solidFill>
                <a:srgbClr val="292929"/>
              </a:solidFill>
            </a:endParaRPr>
          </a:p>
        </p:txBody>
      </p:sp>
      <p:sp>
        <p:nvSpPr>
          <p:cNvPr id="438" name="Google Shape;43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439" name="Google Shape;439;p30"/>
          <p:cNvSpPr/>
          <p:nvPr/>
        </p:nvSpPr>
        <p:spPr>
          <a:xfrm>
            <a:off x="3782150" y="1345474"/>
            <a:ext cx="4491300" cy="2908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5" name="Google Shape;445;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names of the booster which have carried the maximum payload mass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a:p>
        </p:txBody>
      </p:sp>
      <p:sp>
        <p:nvSpPr>
          <p:cNvPr id="446" name="Google Shape;446;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447" name="Google Shape;447;p31"/>
          <p:cNvSpPr/>
          <p:nvPr/>
        </p:nvSpPr>
        <p:spPr>
          <a:xfrm>
            <a:off x="548225" y="1683148"/>
            <a:ext cx="5811000" cy="488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32"/>
          <p:cNvSpPr txBox="1"/>
          <p:nvPr>
            <p:ph idx="1" type="body"/>
          </p:nvPr>
        </p:nvSpPr>
        <p:spPr>
          <a:xfrm>
            <a:off x="338600" y="4398975"/>
            <a:ext cx="6870300" cy="1778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1300">
                <a:solidFill>
                  <a:schemeClr val="dk1"/>
                </a:solidFill>
              </a:rPr>
              <a:t>The SQL query above retrieves the </a:t>
            </a:r>
            <a:r>
              <a:rPr lang="en-US" sz="1300">
                <a:solidFill>
                  <a:srgbClr val="188038"/>
                </a:solidFill>
                <a:latin typeface="Roboto Mono"/>
                <a:ea typeface="Roboto Mono"/>
                <a:cs typeface="Roboto Mono"/>
                <a:sym typeface="Roboto Mono"/>
              </a:rPr>
              <a:t>booster_version</a:t>
            </a:r>
            <a:r>
              <a:rPr lang="en-US" sz="1300">
                <a:solidFill>
                  <a:schemeClr val="dk1"/>
                </a:solidFill>
              </a:rPr>
              <a:t> and </a:t>
            </a:r>
            <a:r>
              <a:rPr lang="en-US" sz="1300">
                <a:solidFill>
                  <a:srgbClr val="188038"/>
                </a:solidFill>
                <a:latin typeface="Roboto Mono"/>
                <a:ea typeface="Roboto Mono"/>
                <a:cs typeface="Roboto Mono"/>
                <a:sym typeface="Roboto Mono"/>
              </a:rPr>
              <a:t>PAYLOAD_MASS__KG_</a:t>
            </a:r>
            <a:r>
              <a:rPr lang="en-US" sz="1300">
                <a:solidFill>
                  <a:schemeClr val="dk1"/>
                </a:solidFill>
              </a:rPr>
              <a:t> for all records in the </a:t>
            </a:r>
            <a:r>
              <a:rPr lang="en-US" sz="1300">
                <a:solidFill>
                  <a:srgbClr val="188038"/>
                </a:solidFill>
                <a:latin typeface="Roboto Mono"/>
                <a:ea typeface="Roboto Mono"/>
                <a:cs typeface="Roboto Mono"/>
                <a:sym typeface="Roboto Mono"/>
              </a:rPr>
              <a:t>SPACEXDATASET</a:t>
            </a:r>
            <a:r>
              <a:rPr lang="en-US" sz="1300">
                <a:solidFill>
                  <a:schemeClr val="dk1"/>
                </a:solidFill>
              </a:rPr>
              <a:t> where the </a:t>
            </a:r>
            <a:r>
              <a:rPr lang="en-US" sz="1300">
                <a:solidFill>
                  <a:srgbClr val="188038"/>
                </a:solidFill>
                <a:latin typeface="Roboto Mono"/>
                <a:ea typeface="Roboto Mono"/>
                <a:cs typeface="Roboto Mono"/>
                <a:sym typeface="Roboto Mono"/>
              </a:rPr>
              <a:t>PAYLOAD_MASS__KG_</a:t>
            </a:r>
            <a:r>
              <a:rPr lang="en-US" sz="1300">
                <a:solidFill>
                  <a:schemeClr val="dk1"/>
                </a:solidFill>
              </a:rPr>
              <a:t> is equal to the maximum payload mass found in the entire dataset (determined by the subquery </a:t>
            </a:r>
            <a:r>
              <a:rPr lang="en-US" sz="1300">
                <a:solidFill>
                  <a:srgbClr val="188038"/>
                </a:solidFill>
                <a:latin typeface="Roboto Mono"/>
                <a:ea typeface="Roboto Mono"/>
                <a:cs typeface="Roboto Mono"/>
                <a:sym typeface="Roboto Mono"/>
              </a:rPr>
              <a:t>SELECT MAX(PAYLOAD_MASS__KG_) FROM SPACEXDATASET</a:t>
            </a:r>
            <a:r>
              <a:rPr lang="en-US" sz="1300">
                <a:solidFill>
                  <a:schemeClr val="dk1"/>
                </a:solidFill>
              </a:rPr>
              <a:t>).</a:t>
            </a:r>
            <a:endParaRPr sz="2400">
              <a:solidFill>
                <a:srgbClr val="292929"/>
              </a:solidFill>
            </a:endParaRPr>
          </a:p>
        </p:txBody>
      </p:sp>
      <p:sp>
        <p:nvSpPr>
          <p:cNvPr id="454" name="Google Shape;454;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455" name="Google Shape;455;p32"/>
          <p:cNvSpPr/>
          <p:nvPr/>
        </p:nvSpPr>
        <p:spPr>
          <a:xfrm>
            <a:off x="48800" y="1393850"/>
            <a:ext cx="7160100" cy="232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2"/>
          <p:cNvSpPr txBox="1"/>
          <p:nvPr/>
        </p:nvSpPr>
        <p:spPr>
          <a:xfrm>
            <a:off x="7208900" y="1296200"/>
            <a:ext cx="4726800" cy="529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rPr>
              <a:t>The query identified the following booster versions that carried the maximum payload mass of </a:t>
            </a:r>
            <a:r>
              <a:rPr b="1" lang="en-US" sz="1600">
                <a:solidFill>
                  <a:schemeClr val="dk1"/>
                </a:solidFill>
              </a:rPr>
              <a:t>15600 kilograms</a:t>
            </a:r>
            <a:r>
              <a:rPr lang="en-US" sz="1600">
                <a:solidFill>
                  <a:schemeClr val="dk1"/>
                </a:solidFill>
              </a:rPr>
              <a:t>:</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F9 B5 B1048.4</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B1049.4</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B1051.3</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B1056.4</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B1048.5</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B1051.4</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B1049.5</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B1060.2</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B1058.3</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B1051.6</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B1060.3</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F9 B5 B1049.7</a:t>
            </a:r>
            <a:endParaRPr sz="16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1600">
                <a:solidFill>
                  <a:schemeClr val="dk1"/>
                </a:solidFill>
              </a:rPr>
              <a:t>This list indicates multiple booster versions were used to launch the heaviest payloads recorded in this dataset.</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33"/>
          <p:cNvSpPr txBox="1"/>
          <p:nvPr>
            <p:ph idx="1" type="body"/>
          </p:nvPr>
        </p:nvSpPr>
        <p:spPr>
          <a:xfrm>
            <a:off x="220375" y="4326475"/>
            <a:ext cx="6196500" cy="1850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sz="1300">
                <a:solidFill>
                  <a:schemeClr val="dk1"/>
                </a:solidFill>
              </a:rPr>
              <a:t>The SQL query above counts the occurrences of different landing outcomes that start with(%) '</a:t>
            </a:r>
            <a:r>
              <a:rPr lang="en-US" sz="1300">
                <a:solidFill>
                  <a:schemeClr val="dk1"/>
                </a:solidFill>
              </a:rPr>
              <a:t>Success</a:t>
            </a:r>
            <a:r>
              <a:rPr lang="en-US" sz="1300">
                <a:solidFill>
                  <a:schemeClr val="dk1"/>
                </a:solidFill>
              </a:rPr>
              <a:t>' within the specified date range (between June 4th, 2010, and March 20th, 2017). The results are grouped by </a:t>
            </a:r>
            <a:r>
              <a:rPr lang="en-US" sz="1300">
                <a:solidFill>
                  <a:srgbClr val="188038"/>
                </a:solidFill>
                <a:latin typeface="Roboto Mono"/>
                <a:ea typeface="Roboto Mono"/>
                <a:cs typeface="Roboto Mono"/>
                <a:sym typeface="Roboto Mono"/>
              </a:rPr>
              <a:t>landing__outcome</a:t>
            </a:r>
            <a:r>
              <a:rPr lang="en-US" sz="1300">
                <a:solidFill>
                  <a:schemeClr val="dk1"/>
                </a:solidFill>
              </a:rPr>
              <a:t>, the counts are aliased as </a:t>
            </a:r>
            <a:r>
              <a:rPr lang="en-US" sz="1300">
                <a:solidFill>
                  <a:srgbClr val="188038"/>
                </a:solidFill>
                <a:latin typeface="Roboto Mono"/>
                <a:ea typeface="Roboto Mono"/>
                <a:cs typeface="Roboto Mono"/>
                <a:sym typeface="Roboto Mono"/>
              </a:rPr>
              <a:t>no_outcome</a:t>
            </a:r>
            <a:r>
              <a:rPr lang="en-US" sz="1300">
                <a:solidFill>
                  <a:schemeClr val="dk1"/>
                </a:solidFill>
              </a:rPr>
              <a:t>, and the final output is ordered in descending order based on the count.</a:t>
            </a:r>
            <a:endParaRPr sz="2400">
              <a:solidFill>
                <a:srgbClr val="292929"/>
              </a:solidFill>
            </a:endParaRPr>
          </a:p>
        </p:txBody>
      </p:sp>
      <p:sp>
        <p:nvSpPr>
          <p:cNvPr id="463" name="Google Shape;46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464" name="Google Shape;464;p33"/>
          <p:cNvSpPr/>
          <p:nvPr/>
        </p:nvSpPr>
        <p:spPr>
          <a:xfrm>
            <a:off x="159550" y="1335899"/>
            <a:ext cx="6257400" cy="2646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33"/>
          <p:cNvSpPr txBox="1"/>
          <p:nvPr/>
        </p:nvSpPr>
        <p:spPr>
          <a:xfrm>
            <a:off x="6498425" y="1383200"/>
            <a:ext cx="5466000" cy="527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rPr>
              <a:t>Within the specified timeframe, the ranking of successful landing outcomes is as follows:</a:t>
            </a:r>
            <a:endParaRPr sz="1900">
              <a:solidFill>
                <a:schemeClr val="dk1"/>
              </a:solidFill>
            </a:endParaRPr>
          </a:p>
          <a:p>
            <a:pPr indent="-349250" lvl="0" marL="457200" rtl="0" algn="l">
              <a:lnSpc>
                <a:spcPct val="115000"/>
              </a:lnSpc>
              <a:spcBef>
                <a:spcPts val="1200"/>
              </a:spcBef>
              <a:spcAft>
                <a:spcPts val="0"/>
              </a:spcAft>
              <a:buClr>
                <a:schemeClr val="dk1"/>
              </a:buClr>
              <a:buSzPts val="1900"/>
              <a:buAutoNum type="arabicPeriod"/>
            </a:pPr>
            <a:r>
              <a:rPr b="1" lang="en-US" sz="1900">
                <a:solidFill>
                  <a:schemeClr val="dk1"/>
                </a:solidFill>
              </a:rPr>
              <a:t>Success (drone ship):</a:t>
            </a:r>
            <a:r>
              <a:rPr lang="en-US" sz="1900">
                <a:solidFill>
                  <a:schemeClr val="dk1"/>
                </a:solidFill>
              </a:rPr>
              <a:t> 5 Occurrences</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b="1" lang="en-US" sz="1900">
                <a:solidFill>
                  <a:schemeClr val="dk1"/>
                </a:solidFill>
              </a:rPr>
              <a:t>Success (ground pad):</a:t>
            </a:r>
            <a:r>
              <a:rPr lang="en-US" sz="1900">
                <a:solidFill>
                  <a:schemeClr val="dk1"/>
                </a:solidFill>
              </a:rPr>
              <a:t> 3 Occurrences</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b="1" lang="en-US" sz="1900">
                <a:solidFill>
                  <a:schemeClr val="dk1"/>
                </a:solidFill>
              </a:rPr>
              <a:t>Success (drone + ground): </a:t>
            </a:r>
            <a:r>
              <a:rPr lang="en-US" sz="1900">
                <a:solidFill>
                  <a:schemeClr val="dk1"/>
                </a:solidFill>
              </a:rPr>
              <a:t>8 Occurrences </a:t>
            </a:r>
            <a:endParaRPr sz="1900">
              <a:solidFill>
                <a:schemeClr val="dk1"/>
              </a:solidFill>
            </a:endParaRPr>
          </a:p>
          <a:p>
            <a:pPr indent="0" lvl="0" marL="0" rtl="0" algn="l">
              <a:lnSpc>
                <a:spcPct val="115000"/>
              </a:lnSpc>
              <a:spcBef>
                <a:spcPts val="1200"/>
              </a:spcBef>
              <a:spcAft>
                <a:spcPts val="1200"/>
              </a:spcAft>
              <a:buNone/>
            </a:pPr>
            <a:r>
              <a:rPr lang="en-US" sz="1900">
                <a:solidFill>
                  <a:schemeClr val="dk1"/>
                </a:solidFill>
              </a:rPr>
              <a:t>This ranking indicates that successful landings on a drone ship were more frequent than successful landings on a ground pad during the period between June 2010 and March 2017, according to the data.</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35"/>
          <p:cNvSpPr txBox="1"/>
          <p:nvPr>
            <p:ph idx="1" type="body"/>
          </p:nvPr>
        </p:nvSpPr>
        <p:spPr>
          <a:xfrm>
            <a:off x="548750" y="5080950"/>
            <a:ext cx="10737000" cy="1096200"/>
          </a:xfrm>
          <a:prstGeom prst="rect">
            <a:avLst/>
          </a:prstGeom>
          <a:noFill/>
          <a:ln>
            <a:noFill/>
          </a:ln>
        </p:spPr>
        <p:txBody>
          <a:bodyPr anchorCtr="0" anchor="t" bIns="45700" lIns="91425" spcFirstLastPara="1" rIns="91425" wrap="square" tIns="45700">
            <a:normAutofit fontScale="85000"/>
          </a:bodyPr>
          <a:lstStyle/>
          <a:p>
            <a:pPr indent="-214609" lvl="0" marL="228600" marR="0" rtl="0" algn="l">
              <a:lnSpc>
                <a:spcPct val="100000"/>
              </a:lnSpc>
              <a:spcBef>
                <a:spcPts val="0"/>
              </a:spcBef>
              <a:spcAft>
                <a:spcPts val="0"/>
              </a:spcAft>
              <a:buClr>
                <a:srgbClr val="292929"/>
              </a:buClr>
              <a:buSzPct val="100000"/>
              <a:buFont typeface="Arial"/>
              <a:buChar char="•"/>
            </a:pPr>
            <a:r>
              <a:rPr lang="en-US" sz="2329">
                <a:solidFill>
                  <a:srgbClr val="292929"/>
                </a:solidFill>
              </a:rPr>
              <a:t>The left map displays the global locations of all SpaceX launch sites relative to the US. The right inset map provides a closer view of the two closely situated launch sites in Florida. Notably, all identified launch sites are strategically positioned near the ocean.</a:t>
            </a:r>
            <a:endParaRPr sz="2800">
              <a:solidFill>
                <a:schemeClr val="dk1"/>
              </a:solidFill>
              <a:latin typeface="Calibri"/>
              <a:ea typeface="Calibri"/>
              <a:cs typeface="Calibri"/>
              <a:sym typeface="Calibri"/>
            </a:endParaRPr>
          </a:p>
        </p:txBody>
      </p:sp>
      <p:sp>
        <p:nvSpPr>
          <p:cNvPr id="477" name="Google Shape;47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SpaceX Launch Site Locations - Global Overview</a:t>
            </a:r>
            <a:endParaRPr/>
          </a:p>
        </p:txBody>
      </p:sp>
      <p:sp>
        <p:nvSpPr>
          <p:cNvPr id="478" name="Google Shape;478;p35"/>
          <p:cNvSpPr/>
          <p:nvPr/>
        </p:nvSpPr>
        <p:spPr>
          <a:xfrm>
            <a:off x="86250" y="1319675"/>
            <a:ext cx="12019500" cy="361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36"/>
          <p:cNvSpPr txBox="1"/>
          <p:nvPr>
            <p:ph idx="1" type="body"/>
          </p:nvPr>
        </p:nvSpPr>
        <p:spPr>
          <a:xfrm>
            <a:off x="770000" y="4994300"/>
            <a:ext cx="10370100" cy="11826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The interactive Folium map shows launch outcomes at VAFB SLC-4E via color-coded icons (green = success, red = failure). Clicking the cluster displays 4 successful and 6 failed landings.</a:t>
            </a:r>
            <a:endParaRPr sz="2600">
              <a:solidFill>
                <a:srgbClr val="292929"/>
              </a:solidFill>
              <a:latin typeface="Calibri"/>
              <a:ea typeface="Calibri"/>
              <a:cs typeface="Calibri"/>
              <a:sym typeface="Calibri"/>
            </a:endParaRPr>
          </a:p>
        </p:txBody>
      </p:sp>
      <p:sp>
        <p:nvSpPr>
          <p:cNvPr id="485" name="Google Shape;485;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Outcomes at VAFB SLC-4E</a:t>
            </a:r>
            <a:endParaRPr/>
          </a:p>
        </p:txBody>
      </p:sp>
      <p:sp>
        <p:nvSpPr>
          <p:cNvPr id="486" name="Google Shape;486;p36"/>
          <p:cNvSpPr/>
          <p:nvPr/>
        </p:nvSpPr>
        <p:spPr>
          <a:xfrm>
            <a:off x="3217554" y="1384892"/>
            <a:ext cx="5620500" cy="3511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37"/>
          <p:cNvSpPr txBox="1"/>
          <p:nvPr>
            <p:ph idx="12" type="sldNum"/>
          </p:nvPr>
        </p:nvSpPr>
        <p:spPr>
          <a:xfrm>
            <a:off x="8871000" y="6417650"/>
            <a:ext cx="33210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2" name="Google Shape;492;p37"/>
          <p:cNvSpPr txBox="1"/>
          <p:nvPr>
            <p:ph idx="1" type="body"/>
          </p:nvPr>
        </p:nvSpPr>
        <p:spPr>
          <a:xfrm>
            <a:off x="117000" y="1371425"/>
            <a:ext cx="3685500" cy="1723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1800">
                <a:solidFill>
                  <a:schemeClr val="dk1"/>
                </a:solidFill>
              </a:rPr>
              <a:t>The combined view focuses on the geographical proximity of the Florida launch sites to key infrastructure and natural features. </a:t>
            </a:r>
            <a:endParaRPr sz="2900">
              <a:solidFill>
                <a:srgbClr val="292929"/>
              </a:solidFill>
              <a:latin typeface="Arial"/>
              <a:ea typeface="Arial"/>
              <a:cs typeface="Arial"/>
              <a:sym typeface="Arial"/>
            </a:endParaRPr>
          </a:p>
        </p:txBody>
      </p:sp>
      <p:sp>
        <p:nvSpPr>
          <p:cNvPr id="493" name="Google Shape;49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Proximity Analysis for Florida Launch Sites</a:t>
            </a:r>
            <a:endParaRPr/>
          </a:p>
        </p:txBody>
      </p:sp>
      <p:sp>
        <p:nvSpPr>
          <p:cNvPr id="494" name="Google Shape;494;p37"/>
          <p:cNvSpPr/>
          <p:nvPr/>
        </p:nvSpPr>
        <p:spPr>
          <a:xfrm>
            <a:off x="3802505" y="1248119"/>
            <a:ext cx="8389500" cy="172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5" name="Google Shape;495;p37"/>
          <p:cNvGrpSpPr/>
          <p:nvPr/>
        </p:nvGrpSpPr>
        <p:grpSpPr>
          <a:xfrm>
            <a:off x="4686310" y="2971619"/>
            <a:ext cx="7505688" cy="1562100"/>
            <a:chOff x="2802635" y="3552444"/>
            <a:chExt cx="7505688" cy="1562100"/>
          </a:xfrm>
        </p:grpSpPr>
        <p:sp>
          <p:nvSpPr>
            <p:cNvPr id="496" name="Google Shape;496;p37"/>
            <p:cNvSpPr/>
            <p:nvPr/>
          </p:nvSpPr>
          <p:spPr>
            <a:xfrm>
              <a:off x="2802635" y="3552444"/>
              <a:ext cx="3409200" cy="1515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7"/>
            <p:cNvSpPr/>
            <p:nvPr/>
          </p:nvSpPr>
          <p:spPr>
            <a:xfrm>
              <a:off x="6211823" y="3552444"/>
              <a:ext cx="4096500" cy="1562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8" name="Google Shape;498;p37"/>
          <p:cNvSpPr txBox="1"/>
          <p:nvPr/>
        </p:nvSpPr>
        <p:spPr>
          <a:xfrm>
            <a:off x="108050" y="2692600"/>
            <a:ext cx="3790200" cy="416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US">
                <a:solidFill>
                  <a:schemeClr val="dk1"/>
                </a:solidFill>
              </a:rPr>
              <a:t>Top Left:</a:t>
            </a:r>
            <a:r>
              <a:rPr lang="en-US">
                <a:solidFill>
                  <a:schemeClr val="dk1"/>
                </a:solidFill>
              </a:rPr>
              <a:t> Shows the distance from one of the launch sites to a </a:t>
            </a:r>
            <a:r>
              <a:rPr b="1" lang="en-US">
                <a:solidFill>
                  <a:schemeClr val="dk1"/>
                </a:solidFill>
              </a:rPr>
              <a:t>railway line</a:t>
            </a:r>
            <a:r>
              <a:rPr lang="en-US">
                <a:solidFill>
                  <a:schemeClr val="dk1"/>
                </a:solidFill>
              </a:rPr>
              <a:t>. The calculated distance is displayed as approximately </a:t>
            </a:r>
            <a:r>
              <a:rPr b="1" lang="en-US">
                <a:solidFill>
                  <a:schemeClr val="dk1"/>
                </a:solidFill>
              </a:rPr>
              <a:t>0.698 km</a:t>
            </a:r>
            <a:r>
              <a:rPr lang="en-US">
                <a:solidFill>
                  <a:schemeClr val="dk1"/>
                </a:solidFill>
              </a:rPr>
              <a:t>. This indicates a relatively close proximity, which could be relevant for transporting large rocket components.</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Top Right:</a:t>
            </a:r>
            <a:r>
              <a:rPr lang="en-US">
                <a:solidFill>
                  <a:schemeClr val="dk1"/>
                </a:solidFill>
              </a:rPr>
              <a:t> Shows the distance from one of the launch sites to the </a:t>
            </a:r>
            <a:r>
              <a:rPr b="1" lang="en-US">
                <a:solidFill>
                  <a:schemeClr val="dk1"/>
                </a:solidFill>
              </a:rPr>
              <a:t>coastline</a:t>
            </a:r>
            <a:r>
              <a:rPr lang="en-US">
                <a:solidFill>
                  <a:schemeClr val="dk1"/>
                </a:solidFill>
              </a:rPr>
              <a:t>. The calculated distance is approximately </a:t>
            </a:r>
            <a:r>
              <a:rPr b="1" lang="en-US">
                <a:solidFill>
                  <a:schemeClr val="dk1"/>
                </a:solidFill>
              </a:rPr>
              <a:t>5.66 km</a:t>
            </a:r>
            <a:r>
              <a:rPr lang="en-US">
                <a:solidFill>
                  <a:schemeClr val="dk1"/>
                </a:solidFill>
              </a:rPr>
              <a:t>. This proximity to the coast is a common characteristic of launch sites, providing safety for launches over water and access to various orbital inclinations.</a:t>
            </a:r>
            <a:br>
              <a:rPr lang="en-US"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t/>
            </a:r>
            <a:endParaRPr/>
          </a:p>
        </p:txBody>
      </p:sp>
      <p:sp>
        <p:nvSpPr>
          <p:cNvPr id="499" name="Google Shape;499;p37"/>
          <p:cNvSpPr txBox="1"/>
          <p:nvPr/>
        </p:nvSpPr>
        <p:spPr>
          <a:xfrm>
            <a:off x="3802500" y="4626025"/>
            <a:ext cx="8304300" cy="206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US">
                <a:solidFill>
                  <a:schemeClr val="dk1"/>
                </a:solidFill>
              </a:rPr>
              <a:t>Bottom Left:</a:t>
            </a:r>
            <a:r>
              <a:rPr lang="en-US">
                <a:solidFill>
                  <a:schemeClr val="dk1"/>
                </a:solidFill>
              </a:rPr>
              <a:t> Shows the distance from one of the launch sites to a </a:t>
            </a:r>
            <a:r>
              <a:rPr b="1" lang="en-US">
                <a:solidFill>
                  <a:schemeClr val="dk1"/>
                </a:solidFill>
              </a:rPr>
              <a:t>highway</a:t>
            </a:r>
            <a:r>
              <a:rPr lang="en-US">
                <a:solidFill>
                  <a:schemeClr val="dk1"/>
                </a:solidFill>
              </a:rPr>
              <a:t> (labeled "Highway"). The calculated distance is approximately </a:t>
            </a:r>
            <a:r>
              <a:rPr b="1" lang="en-US">
                <a:solidFill>
                  <a:schemeClr val="dk1"/>
                </a:solidFill>
              </a:rPr>
              <a:t>5.49 km</a:t>
            </a:r>
            <a:r>
              <a:rPr lang="en-US">
                <a:solidFill>
                  <a:schemeClr val="dk1"/>
                </a:solidFill>
              </a:rPr>
              <a:t>. Proximity to major transportation arteries is important for logistics and personnel access.</a:t>
            </a:r>
            <a:br>
              <a:rPr lang="en-US">
                <a:solidFill>
                  <a:schemeClr val="dk1"/>
                </a:solidFill>
              </a:rPr>
            </a:b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Bottom Right: </a:t>
            </a:r>
            <a:r>
              <a:rPr lang="en-US">
                <a:solidFill>
                  <a:schemeClr val="dk1"/>
                </a:solidFill>
              </a:rPr>
              <a:t>A distance of approximately</a:t>
            </a:r>
            <a:r>
              <a:rPr b="1" lang="en-US">
                <a:solidFill>
                  <a:schemeClr val="dk1"/>
                </a:solidFill>
              </a:rPr>
              <a:t> 14.8 km </a:t>
            </a:r>
            <a:r>
              <a:rPr lang="en-US">
                <a:solidFill>
                  <a:schemeClr val="dk1"/>
                </a:solidFill>
              </a:rPr>
              <a:t>separates the launch site from a </a:t>
            </a:r>
            <a:r>
              <a:rPr b="1" lang="en-US">
                <a:solidFill>
                  <a:schemeClr val="dk1"/>
                </a:solidFill>
              </a:rPr>
              <a:t>city, </a:t>
            </a:r>
            <a:r>
              <a:rPr lang="en-US">
                <a:solidFill>
                  <a:schemeClr val="dk1"/>
                </a:solidFill>
              </a:rPr>
              <a:t>highlighting</a:t>
            </a:r>
            <a:r>
              <a:rPr b="1" lang="en-US">
                <a:solidFill>
                  <a:schemeClr val="dk1"/>
                </a:solidFill>
              </a:rPr>
              <a:t> </a:t>
            </a:r>
            <a:r>
              <a:rPr lang="en-US">
                <a:solidFill>
                  <a:schemeClr val="dk1"/>
                </a:solidFill>
              </a:rPr>
              <a:t>the importance for employee staffing and housing considerations at a nearby location.</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75" y="1586176"/>
            <a:ext cx="10660500" cy="5001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2200">
                <a:solidFill>
                  <a:schemeClr val="dk1"/>
                </a:solidFill>
              </a:rPr>
              <a:t>Project Background:</a:t>
            </a:r>
            <a:endParaRPr b="1" sz="22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The commercial space industry is increasingly competitive, with cost a major factor.</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SpaceX's cost advantage ( \$62M vs. \$165M for competitors) is largely due to its ability to recover and reuse the first stage of its Falcon rockets.</a:t>
            </a:r>
            <a:endParaRPr sz="3000">
              <a:solidFill>
                <a:srgbClr val="292929"/>
              </a:solidFill>
            </a:endParaRPr>
          </a:p>
          <a:p>
            <a:pPr indent="0" lvl="0" marL="0" rtl="0" algn="l">
              <a:lnSpc>
                <a:spcPct val="90000"/>
              </a:lnSpc>
              <a:spcBef>
                <a:spcPts val="1400"/>
              </a:spcBef>
              <a:spcAft>
                <a:spcPts val="0"/>
              </a:spcAft>
              <a:buNone/>
            </a:pPr>
            <a:r>
              <a:rPr b="1" lang="en-US" sz="2200">
                <a:solidFill>
                  <a:schemeClr val="dk1"/>
                </a:solidFill>
              </a:rPr>
              <a:t>Business Problem:</a:t>
            </a:r>
            <a:endParaRPr b="1" sz="22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Space Y seeks to enter this market and needs to develop a similar capability.</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Additionally, Space Y recognizes that reusability is essential to compete with SpaceX's pricing.</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This project will deliver a machine learning solution that predicts the likelihood of successful Stage 1 rocket recovery, enabling Space Y to make informed decisions about recovery strategies and potentially reduce launch costs.</a:t>
            </a:r>
            <a:endParaRPr sz="1900">
              <a:solidFill>
                <a:schemeClr val="dk1"/>
              </a:solidFill>
            </a:endParaRPr>
          </a:p>
          <a:p>
            <a:pPr indent="0" lvl="0" marL="457200" marR="0" rtl="0" algn="l">
              <a:lnSpc>
                <a:spcPct val="90000"/>
              </a:lnSpc>
              <a:spcBef>
                <a:spcPts val="1400"/>
              </a:spcBef>
              <a:spcAft>
                <a:spcPts val="0"/>
              </a:spcAft>
              <a:buNone/>
            </a:pPr>
            <a:r>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0" name="Google Shape;510;p39"/>
          <p:cNvSpPr txBox="1"/>
          <p:nvPr>
            <p:ph idx="1" type="body"/>
          </p:nvPr>
        </p:nvSpPr>
        <p:spPr>
          <a:xfrm>
            <a:off x="826875" y="4705625"/>
            <a:ext cx="10250700" cy="19905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CCAFS (Red &amp; Green - 41.7% Total):</a:t>
            </a:r>
            <a:endParaRPr b="1" sz="1700">
              <a:solidFill>
                <a:schemeClr val="dk1"/>
              </a:solidFill>
            </a:endParaRPr>
          </a:p>
          <a:p>
            <a:pPr indent="-336550" lvl="1" marL="914400" rtl="0" algn="l">
              <a:lnSpc>
                <a:spcPct val="115000"/>
              </a:lnSpc>
              <a:spcBef>
                <a:spcPts val="0"/>
              </a:spcBef>
              <a:spcAft>
                <a:spcPts val="0"/>
              </a:spcAft>
              <a:buClr>
                <a:schemeClr val="dk1"/>
              </a:buClr>
              <a:buSzPts val="1700"/>
              <a:buChar char="○"/>
            </a:pPr>
            <a:r>
              <a:rPr b="1" lang="en-US" sz="1700">
                <a:solidFill>
                  <a:schemeClr val="dk1"/>
                </a:solidFill>
              </a:rPr>
              <a:t>CCAFS LC-40 (Red - 29.2%)</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b="1" lang="en-US" sz="1700">
                <a:solidFill>
                  <a:schemeClr val="dk1"/>
                </a:solidFill>
              </a:rPr>
              <a:t>CCAFS SLC-40 (Green - 12.5%)</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VAFB SLC-4E (Yellow - 16.7%)</a:t>
            </a:r>
            <a:endParaRPr sz="2800">
              <a:solidFill>
                <a:srgbClr val="292929"/>
              </a:solidFill>
            </a:endParaRPr>
          </a:p>
        </p:txBody>
      </p:sp>
      <p:sp>
        <p:nvSpPr>
          <p:cNvPr id="511" name="Google Shape;51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Distribution of Successful Launches by Site</a:t>
            </a:r>
            <a:endParaRPr/>
          </a:p>
        </p:txBody>
      </p:sp>
      <p:pic>
        <p:nvPicPr>
          <p:cNvPr id="512" name="Google Shape;512;p39"/>
          <p:cNvPicPr preferRelativeResize="0"/>
          <p:nvPr/>
        </p:nvPicPr>
        <p:blipFill>
          <a:blip r:embed="rId4">
            <a:alphaModFix/>
          </a:blip>
          <a:stretch>
            <a:fillRect/>
          </a:stretch>
        </p:blipFill>
        <p:spPr>
          <a:xfrm>
            <a:off x="6778375" y="1280750"/>
            <a:ext cx="5189600" cy="2987951"/>
          </a:xfrm>
          <a:prstGeom prst="rect">
            <a:avLst/>
          </a:prstGeom>
          <a:noFill/>
          <a:ln>
            <a:noFill/>
          </a:ln>
        </p:spPr>
      </p:pic>
      <p:sp>
        <p:nvSpPr>
          <p:cNvPr id="513" name="Google Shape;513;p39"/>
          <p:cNvSpPr txBox="1"/>
          <p:nvPr/>
        </p:nvSpPr>
        <p:spPr>
          <a:xfrm>
            <a:off x="770000" y="1600750"/>
            <a:ext cx="5701200" cy="29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000">
                <a:solidFill>
                  <a:schemeClr val="dk1"/>
                </a:solidFill>
              </a:rPr>
              <a:t>This pie chart visualizes the proportion of successful SpaceX launches attributed to each launch site.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KSC LC-39A (Light Blue - 41.7%):</a:t>
            </a:r>
            <a:r>
              <a:rPr lang="en-US" sz="2000">
                <a:solidFill>
                  <a:schemeClr val="dk1"/>
                </a:solidFill>
              </a:rPr>
              <a:t> Kennedy Space Center Launch Complex 39A is responsible for 41.7% of successful launches, the largest share from a single site.</a:t>
            </a:r>
            <a:endParaRPr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p40"/>
          <p:cNvSpPr txBox="1"/>
          <p:nvPr>
            <p:ph idx="1" type="body"/>
          </p:nvPr>
        </p:nvSpPr>
        <p:spPr>
          <a:xfrm>
            <a:off x="734025" y="3810001"/>
            <a:ext cx="10515600" cy="2914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1200"/>
              </a:spcBef>
              <a:spcAft>
                <a:spcPts val="0"/>
              </a:spcAft>
              <a:buNone/>
            </a:pPr>
            <a:r>
              <a:rPr lang="en-US" sz="1600">
                <a:solidFill>
                  <a:schemeClr val="dk1"/>
                </a:solidFill>
              </a:rPr>
              <a:t>This pie chart visualizes the distribution of launch outcomes specifically for Kennedy Space Center Launch Complex 39A (KSC LC-39A). The chart clearly shows the proportion of successful and failed landings at this particular launch site.</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Successful Landings (Green):</a:t>
            </a:r>
            <a:r>
              <a:rPr lang="en-US" sz="1600">
                <a:solidFill>
                  <a:schemeClr val="dk1"/>
                </a:solidFill>
              </a:rPr>
              <a:t> 10</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Failed Landings (Red):</a:t>
            </a:r>
            <a:r>
              <a:rPr lang="en-US" sz="1600">
                <a:solidFill>
                  <a:schemeClr val="dk1"/>
                </a:solidFill>
              </a:rPr>
              <a:t> 3</a:t>
            </a:r>
            <a:endParaRPr sz="1600">
              <a:solidFill>
                <a:schemeClr val="dk1"/>
              </a:solidFill>
            </a:endParaRPr>
          </a:p>
          <a:p>
            <a:pPr indent="0" lvl="0" marL="0" rtl="0" algn="l">
              <a:lnSpc>
                <a:spcPct val="115000"/>
              </a:lnSpc>
              <a:spcBef>
                <a:spcPts val="1200"/>
              </a:spcBef>
              <a:spcAft>
                <a:spcPts val="0"/>
              </a:spcAft>
              <a:buNone/>
            </a:pPr>
            <a:r>
              <a:rPr b="1" lang="en-US" sz="1600">
                <a:solidFill>
                  <a:schemeClr val="dk1"/>
                </a:solidFill>
              </a:rPr>
              <a:t>Key Finding:</a:t>
            </a:r>
            <a:endParaRPr b="1" sz="1600">
              <a:solidFill>
                <a:schemeClr val="dk1"/>
              </a:solidFill>
            </a:endParaRPr>
          </a:p>
          <a:p>
            <a:pPr indent="0" lvl="0" marL="0" rtl="0" algn="l">
              <a:lnSpc>
                <a:spcPct val="115000"/>
              </a:lnSpc>
              <a:spcBef>
                <a:spcPts val="1200"/>
              </a:spcBef>
              <a:spcAft>
                <a:spcPts val="0"/>
              </a:spcAft>
              <a:buNone/>
            </a:pPr>
            <a:r>
              <a:rPr lang="en-US" sz="1600">
                <a:solidFill>
                  <a:schemeClr val="dk1"/>
                </a:solidFill>
              </a:rPr>
              <a:t>KSC LC-39A demonstrates a high success rate, with 10 successful landings compared to 3 failed landings, within the data represented in the pie chart. This indicates a strong track record for this specific launch complex.</a:t>
            </a:r>
            <a:endParaRPr sz="2700">
              <a:solidFill>
                <a:srgbClr val="292929"/>
              </a:solidFill>
            </a:endParaRPr>
          </a:p>
          <a:p>
            <a:pPr indent="-50800" lvl="0" marL="228600" marR="0" rtl="0" algn="l">
              <a:lnSpc>
                <a:spcPct val="90000"/>
              </a:lnSpc>
              <a:spcBef>
                <a:spcPts val="12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520" name="Google Shape;52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Outcomes at KSC LC-39A (Highest Success)</a:t>
            </a:r>
            <a:endParaRPr/>
          </a:p>
        </p:txBody>
      </p:sp>
      <p:pic>
        <p:nvPicPr>
          <p:cNvPr id="521" name="Google Shape;521;p40"/>
          <p:cNvPicPr preferRelativeResize="0"/>
          <p:nvPr/>
        </p:nvPicPr>
        <p:blipFill>
          <a:blip r:embed="rId4">
            <a:alphaModFix/>
          </a:blip>
          <a:stretch>
            <a:fillRect/>
          </a:stretch>
        </p:blipFill>
        <p:spPr>
          <a:xfrm>
            <a:off x="4484338" y="1325374"/>
            <a:ext cx="3223327" cy="2417496"/>
          </a:xfrm>
          <a:prstGeom prst="rect">
            <a:avLst/>
          </a:prstGeom>
          <a:noFill/>
          <a:ln>
            <a:noFill/>
          </a:ln>
        </p:spPr>
      </p:pic>
      <p:sp>
        <p:nvSpPr>
          <p:cNvPr id="522" name="Google Shape;522;p40"/>
          <p:cNvSpPr txBox="1"/>
          <p:nvPr/>
        </p:nvSpPr>
        <p:spPr>
          <a:xfrm>
            <a:off x="8262575" y="1606475"/>
            <a:ext cx="25164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KSC LC-39A </a:t>
            </a:r>
            <a:endParaRPr/>
          </a:p>
          <a:p>
            <a:pPr indent="0" lvl="0" marL="0" rtl="0" algn="l">
              <a:spcBef>
                <a:spcPts val="0"/>
              </a:spcBef>
              <a:spcAft>
                <a:spcPts val="0"/>
              </a:spcAft>
              <a:buNone/>
            </a:pPr>
            <a:r>
              <a:rPr lang="en-US"/>
              <a:t>Success Rate = </a:t>
            </a:r>
            <a:r>
              <a:rPr b="1" lang="en-US">
                <a:solidFill>
                  <a:schemeClr val="accent1"/>
                </a:solidFill>
              </a:rPr>
              <a:t>Blue</a:t>
            </a:r>
            <a:endParaRPr b="1">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41"/>
          <p:cNvSpPr txBox="1"/>
          <p:nvPr>
            <p:ph idx="1" type="body"/>
          </p:nvPr>
        </p:nvSpPr>
        <p:spPr>
          <a:xfrm>
            <a:off x="770000" y="4819378"/>
            <a:ext cx="10515600" cy="19050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rPr>
              <a:t>This scatter plot displays Payload Mass (kg) vs. Launch Outcome (Class: 1 = Success, 0 = Failure), with booster version categories color-coded. The dashboard includes a Payload range selector (0-10000 kg, though max payload is 15600 kg). Point size indicates the number of launches.</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In the 0-6000 kg range shown, there are two failed landings with payloads of 0 kg</a:t>
            </a:r>
            <a:endParaRPr sz="3000">
              <a:solidFill>
                <a:srgbClr val="292929"/>
              </a:solidFill>
            </a:endParaRPr>
          </a:p>
        </p:txBody>
      </p:sp>
      <p:sp>
        <p:nvSpPr>
          <p:cNvPr id="529" name="Google Shape;529;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Payload Mass vs. Success vs. Booster Version Category</a:t>
            </a:r>
            <a:endParaRPr/>
          </a:p>
        </p:txBody>
      </p:sp>
      <p:sp>
        <p:nvSpPr>
          <p:cNvPr id="530" name="Google Shape;530;p41"/>
          <p:cNvSpPr/>
          <p:nvPr/>
        </p:nvSpPr>
        <p:spPr>
          <a:xfrm>
            <a:off x="243808" y="1326821"/>
            <a:ext cx="11568000" cy="298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p43"/>
          <p:cNvSpPr txBox="1"/>
          <p:nvPr>
            <p:ph idx="1" type="body"/>
          </p:nvPr>
        </p:nvSpPr>
        <p:spPr>
          <a:xfrm>
            <a:off x="770000" y="1549600"/>
            <a:ext cx="5478300" cy="506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800">
                <a:solidFill>
                  <a:schemeClr val="dk1"/>
                </a:solidFill>
              </a:rPr>
              <a:t>This bar chart compares the accuracy of four classification models: Logistic Regression, SVM, Decision Tree, and KNN.</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All models achieved virtually the same accuracy: 83.33% on the test set.</a:t>
            </a:r>
            <a:endParaRPr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Key Points: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n-US" sz="1800">
                <a:solidFill>
                  <a:schemeClr val="dk1"/>
                </a:solidFill>
              </a:rPr>
              <a:t>The test set sample size is small (n=18), which can increase accuracy variance.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Decision Tree Classifier accuracy can vary significantly across repeated runs due to the small test set.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More data is needed to reliably determine the best-performing model.</a:t>
            </a:r>
            <a:endParaRPr sz="2900">
              <a:solidFill>
                <a:srgbClr val="292929"/>
              </a:solidFill>
            </a:endParaRPr>
          </a:p>
        </p:txBody>
      </p:sp>
      <p:sp>
        <p:nvSpPr>
          <p:cNvPr id="542" name="Google Shape;542;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43" name="Google Shape;543;p43"/>
          <p:cNvPicPr preferRelativeResize="0"/>
          <p:nvPr/>
        </p:nvPicPr>
        <p:blipFill>
          <a:blip r:embed="rId4">
            <a:alphaModFix/>
          </a:blip>
          <a:stretch>
            <a:fillRect/>
          </a:stretch>
        </p:blipFill>
        <p:spPr>
          <a:xfrm>
            <a:off x="6248400" y="1737675"/>
            <a:ext cx="5943600" cy="403131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9" name="Google Shape;549;p44"/>
          <p:cNvSpPr txBox="1"/>
          <p:nvPr>
            <p:ph idx="1" type="body"/>
          </p:nvPr>
        </p:nvSpPr>
        <p:spPr>
          <a:xfrm>
            <a:off x="627825" y="1521175"/>
            <a:ext cx="6881400" cy="5217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700">
                <a:solidFill>
                  <a:schemeClr val="dk1"/>
                </a:solidFill>
              </a:rPr>
              <a:t>This confusion matrix represents the performance of all four classification models (Logistic Regression, SVM, Decision Tree, and KNN), as they all exhibited identical results on the test set.</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True Positives:</a:t>
            </a:r>
            <a:r>
              <a:rPr lang="en-US" sz="1700">
                <a:solidFill>
                  <a:schemeClr val="dk1"/>
                </a:solidFill>
              </a:rPr>
              <a:t> The models correctly predicted </a:t>
            </a:r>
            <a:r>
              <a:rPr b="1" lang="en-US" sz="1700">
                <a:solidFill>
                  <a:schemeClr val="dk1"/>
                </a:solidFill>
              </a:rPr>
              <a:t>12</a:t>
            </a:r>
            <a:r>
              <a:rPr lang="en-US" sz="1700">
                <a:solidFill>
                  <a:schemeClr val="dk1"/>
                </a:solidFill>
              </a:rPr>
              <a:t> successful landings.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True Negatives:</a:t>
            </a:r>
            <a:r>
              <a:rPr lang="en-US" sz="1700">
                <a:solidFill>
                  <a:schemeClr val="dk1"/>
                </a:solidFill>
              </a:rPr>
              <a:t> The models correctly predicted </a:t>
            </a:r>
            <a:r>
              <a:rPr b="1" lang="en-US" sz="1700">
                <a:solidFill>
                  <a:schemeClr val="dk1"/>
                </a:solidFill>
              </a:rPr>
              <a:t>3</a:t>
            </a:r>
            <a:r>
              <a:rPr lang="en-US" sz="1700">
                <a:solidFill>
                  <a:schemeClr val="dk1"/>
                </a:solidFill>
              </a:rPr>
              <a:t> unsuccessful landings.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False Positives:</a:t>
            </a:r>
            <a:r>
              <a:rPr lang="en-US" sz="1700">
                <a:solidFill>
                  <a:schemeClr val="dk1"/>
                </a:solidFill>
              </a:rPr>
              <a:t> The models incorrectly predicted </a:t>
            </a:r>
            <a:r>
              <a:rPr b="1" lang="en-US" sz="1700">
                <a:solidFill>
                  <a:schemeClr val="dk1"/>
                </a:solidFill>
              </a:rPr>
              <a:t>3</a:t>
            </a:r>
            <a:r>
              <a:rPr lang="en-US" sz="1700">
                <a:solidFill>
                  <a:schemeClr val="dk1"/>
                </a:solidFill>
              </a:rPr>
              <a:t> successful landings when the actual outcome was unsuccessful.</a:t>
            </a:r>
            <a:endParaRPr sz="1700">
              <a:solidFill>
                <a:schemeClr val="dk1"/>
              </a:solidFill>
            </a:endParaRPr>
          </a:p>
          <a:p>
            <a:pPr indent="0" lvl="0" marL="0" rtl="0" algn="l">
              <a:lnSpc>
                <a:spcPct val="115000"/>
              </a:lnSpc>
              <a:spcBef>
                <a:spcPts val="1200"/>
              </a:spcBef>
              <a:spcAft>
                <a:spcPts val="0"/>
              </a:spcAft>
              <a:buNone/>
            </a:pPr>
            <a:r>
              <a:rPr b="1" lang="en-US" sz="1700">
                <a:solidFill>
                  <a:schemeClr val="dk1"/>
                </a:solidFill>
              </a:rPr>
              <a:t>Key Findings:</a:t>
            </a:r>
            <a:endParaRPr b="1" sz="1700">
              <a:solidFill>
                <a:schemeClr val="dk1"/>
              </a:solidFill>
            </a:endParaRPr>
          </a:p>
          <a:p>
            <a:pPr indent="-336550" lvl="0" marL="457200" rtl="0" algn="l">
              <a:lnSpc>
                <a:spcPct val="115000"/>
              </a:lnSpc>
              <a:spcBef>
                <a:spcPts val="1200"/>
              </a:spcBef>
              <a:spcAft>
                <a:spcPts val="0"/>
              </a:spcAft>
              <a:buClr>
                <a:schemeClr val="dk1"/>
              </a:buClr>
              <a:buSzPts val="1700"/>
              <a:buChar char="●"/>
            </a:pPr>
            <a:r>
              <a:rPr lang="en-US" sz="1700">
                <a:solidFill>
                  <a:schemeClr val="dk1"/>
                </a:solidFill>
              </a:rPr>
              <a:t>The models accurately predicted both successful and unsuccessful landings in most cases.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The models exhibit a tendency to </a:t>
            </a:r>
            <a:r>
              <a:rPr b="1" lang="en-US" sz="1700">
                <a:solidFill>
                  <a:schemeClr val="dk1"/>
                </a:solidFill>
              </a:rPr>
              <a:t>over-predict successful landings</a:t>
            </a:r>
            <a:r>
              <a:rPr lang="en-US" sz="1700">
                <a:solidFill>
                  <a:schemeClr val="dk1"/>
                </a:solidFill>
              </a:rPr>
              <a:t>, as indicated by the false positives. This suggests a potential bias towards classifying outcomes as successful.</a:t>
            </a:r>
            <a:endParaRPr sz="2800">
              <a:solidFill>
                <a:srgbClr val="292929"/>
              </a:solidFill>
            </a:endParaRPr>
          </a:p>
        </p:txBody>
      </p:sp>
      <p:sp>
        <p:nvSpPr>
          <p:cNvPr id="550" name="Google Shape;550;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551" name="Google Shape;551;p44"/>
          <p:cNvPicPr preferRelativeResize="0"/>
          <p:nvPr/>
        </p:nvPicPr>
        <p:blipFill>
          <a:blip r:embed="rId4">
            <a:alphaModFix/>
          </a:blip>
          <a:stretch>
            <a:fillRect/>
          </a:stretch>
        </p:blipFill>
        <p:spPr>
          <a:xfrm>
            <a:off x="7367075" y="1965125"/>
            <a:ext cx="4682776" cy="378145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45"/>
          <p:cNvSpPr txBox="1"/>
          <p:nvPr>
            <p:ph idx="1" type="body"/>
          </p:nvPr>
        </p:nvSpPr>
        <p:spPr>
          <a:xfrm>
            <a:off x="614000" y="1293700"/>
            <a:ext cx="10515600" cy="4890000"/>
          </a:xfrm>
          <a:prstGeom prst="rect">
            <a:avLst/>
          </a:prstGeom>
          <a:noFill/>
          <a:ln>
            <a:noFill/>
          </a:ln>
        </p:spPr>
        <p:txBody>
          <a:bodyPr anchorCtr="0" anchor="t" bIns="45700" lIns="91425" spcFirstLastPara="1" rIns="91425" wrap="square" tIns="45700">
            <a:noAutofit/>
          </a:bodyPr>
          <a:lstStyle/>
          <a:p>
            <a:pPr indent="-88900" lvl="0" marL="228600" rtl="0" algn="l">
              <a:spcBef>
                <a:spcPts val="1400"/>
              </a:spcBef>
              <a:spcAft>
                <a:spcPts val="0"/>
              </a:spcAft>
              <a:buNone/>
            </a:pPr>
            <a:r>
              <a:rPr b="1" lang="en-US" sz="1500" u="sng">
                <a:solidFill>
                  <a:schemeClr val="dk1"/>
                </a:solidFill>
              </a:rPr>
              <a:t>Key Conclusion:</a:t>
            </a:r>
            <a:endParaRPr b="1" sz="1500" u="sng">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We successfully developed a machine learning model capable of predicting Falcon 9 first stage landing outcomes with approximately 83% accuracy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This provides a foundation for informed decision-making in launch operations.</a:t>
            </a:r>
            <a:endParaRPr sz="1500">
              <a:solidFill>
                <a:schemeClr val="dk1"/>
              </a:solidFill>
            </a:endParaRPr>
          </a:p>
          <a:p>
            <a:pPr indent="0" lvl="0" marL="0" rtl="0" algn="l">
              <a:lnSpc>
                <a:spcPct val="115000"/>
              </a:lnSpc>
              <a:spcBef>
                <a:spcPts val="1200"/>
              </a:spcBef>
              <a:spcAft>
                <a:spcPts val="0"/>
              </a:spcAft>
              <a:buNone/>
            </a:pPr>
            <a:r>
              <a:rPr b="1" lang="en-US" sz="1500" u="sng">
                <a:solidFill>
                  <a:schemeClr val="dk1"/>
                </a:solidFill>
              </a:rPr>
              <a:t>Business Impact for SpaceY:</a:t>
            </a:r>
            <a:endParaRPr b="1" sz="1500" u="sng">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Cost Reduction:</a:t>
            </a:r>
            <a:r>
              <a:rPr lang="en-US" sz="1500">
                <a:solidFill>
                  <a:schemeClr val="dk1"/>
                </a:solidFill>
              </a:rPr>
              <a:t> By leveraging the model to predict landing success, SpaceY can potentially reduce the financial risk associated with failed landing attempts. </a:t>
            </a:r>
            <a:r>
              <a:rPr b="1" i="1" lang="en-US" sz="1500">
                <a:solidFill>
                  <a:schemeClr val="dk1"/>
                </a:solidFill>
              </a:rPr>
              <a:t>Each successful landing saves an estimated $100 million in recovery/replacement costs.</a:t>
            </a:r>
            <a:endParaRPr b="1" i="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Competitive Advantage:</a:t>
            </a:r>
            <a:r>
              <a:rPr lang="en-US" sz="1500">
                <a:solidFill>
                  <a:schemeClr val="dk1"/>
                </a:solidFill>
              </a:rPr>
              <a:t> The model empowers SpaceY to optimize launch strategies, increasing their competitiveness against SpaceX by improving mission reliability and cost-efficiency.</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Operational Efficiency:</a:t>
            </a:r>
            <a:r>
              <a:rPr lang="en-US" sz="1500">
                <a:solidFill>
                  <a:schemeClr val="dk1"/>
                </a:solidFill>
              </a:rPr>
              <a:t> Data-driven predictions allow for better planning of recovery operations and resource allocation, streamlining launch procedures.</a:t>
            </a:r>
            <a:endParaRPr sz="1500">
              <a:solidFill>
                <a:schemeClr val="dk1"/>
              </a:solidFill>
            </a:endParaRPr>
          </a:p>
          <a:p>
            <a:pPr indent="0" lvl="0" marL="0" rtl="0" algn="l">
              <a:lnSpc>
                <a:spcPct val="115000"/>
              </a:lnSpc>
              <a:spcBef>
                <a:spcPts val="1200"/>
              </a:spcBef>
              <a:spcAft>
                <a:spcPts val="0"/>
              </a:spcAft>
              <a:buNone/>
            </a:pPr>
            <a:r>
              <a:rPr b="1" lang="en-US" sz="1500" u="sng">
                <a:solidFill>
                  <a:schemeClr val="dk1"/>
                </a:solidFill>
              </a:rPr>
              <a:t>Predictions and Recommendations:</a:t>
            </a:r>
            <a:endParaRPr b="1" sz="1500" u="sng">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Informed Launch Decisions:</a:t>
            </a:r>
            <a:r>
              <a:rPr lang="en-US" sz="1500">
                <a:solidFill>
                  <a:schemeClr val="dk1"/>
                </a:solidFill>
              </a:rPr>
              <a:t> SpaceY can use the model's predictions to assess the viability of a launch based on the probability of a successful landing. This enables a more proactive approach to risk management.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Scenario Planning:</a:t>
            </a:r>
            <a:r>
              <a:rPr lang="en-US" sz="1500">
                <a:solidFill>
                  <a:schemeClr val="dk1"/>
                </a:solidFill>
              </a:rPr>
              <a:t> The model facilitates scenario planning, allowing SpaceY to evaluate different launch parameters and their potential impact on landing success.</a:t>
            </a:r>
            <a:endParaRPr sz="2600">
              <a:solidFill>
                <a:srgbClr val="292929"/>
              </a:solidFill>
            </a:endParaRPr>
          </a:p>
        </p:txBody>
      </p:sp>
      <p:sp>
        <p:nvSpPr>
          <p:cNvPr id="558" name="Google Shape;55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Conclusions (P</a:t>
            </a:r>
            <a:r>
              <a:rPr lang="en-US" sz="4000">
                <a:solidFill>
                  <a:srgbClr val="0B49CB"/>
                </a:solidFill>
              </a:rPr>
              <a:t>art 1)</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g351cc372a65_0_28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4" name="Google Shape;564;g351cc372a65_0_281"/>
          <p:cNvSpPr txBox="1"/>
          <p:nvPr>
            <p:ph idx="1" type="body"/>
          </p:nvPr>
        </p:nvSpPr>
        <p:spPr>
          <a:xfrm>
            <a:off x="471975" y="1336350"/>
            <a:ext cx="10986000" cy="4890000"/>
          </a:xfrm>
          <a:prstGeom prst="rect">
            <a:avLst/>
          </a:prstGeom>
          <a:noFill/>
          <a:ln>
            <a:noFill/>
          </a:ln>
        </p:spPr>
        <p:txBody>
          <a:bodyPr anchorCtr="0" anchor="t" bIns="45700" lIns="91425" spcFirstLastPara="1" rIns="91425" wrap="square" tIns="45700">
            <a:noAutofit/>
          </a:bodyPr>
          <a:lstStyle/>
          <a:p>
            <a:pPr indent="-228600" lvl="0" marL="457200" rtl="0" algn="l">
              <a:lnSpc>
                <a:spcPct val="115000"/>
              </a:lnSpc>
              <a:spcBef>
                <a:spcPts val="1200"/>
              </a:spcBef>
              <a:spcAft>
                <a:spcPts val="0"/>
              </a:spcAft>
              <a:buNone/>
            </a:pPr>
            <a:r>
              <a:rPr b="1" lang="en-US" sz="1500">
                <a:solidFill>
                  <a:schemeClr val="dk1"/>
                </a:solidFill>
              </a:rPr>
              <a:t>Next Steps:</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Enhanced Data Acquisition:</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Prioritize the collection of more extensive and diverse data to improve model robustness and generalizability.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Explore incorporating additional relevant features, such as environmental conditions, hardware specifications, and historical maintenance records.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Model Refinement:</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Conduct further model evaluation and selection to identify the optimal algorithm for this prediction task.</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Implement techniques to address class imbalance (if present) and reduce the model's tendency to over-predict successful landings.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Fine-tune model hyperparameters to optimize performance and reduce variance.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Real-time Integration:</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Investigate the feasibility of integrating the model into real-time launch control systems to provide dynamic decision support during launch operations.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Develop a system for continuous model monitoring and retraining to ensure sustained accuracy and adapt to evolving launch conditions.</a:t>
            </a:r>
            <a:endParaRPr sz="2900">
              <a:solidFill>
                <a:srgbClr val="292929"/>
              </a:solidFill>
            </a:endParaRPr>
          </a:p>
        </p:txBody>
      </p:sp>
      <p:sp>
        <p:nvSpPr>
          <p:cNvPr id="565" name="Google Shape;565;g351cc372a65_0_28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Conclusions (Part 2)</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2" name="Google Shape;572;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Char char="•"/>
            </a:pPr>
            <a:r>
              <a:rPr b="1" lang="en-US" sz="2200">
                <a:solidFill>
                  <a:srgbClr val="292929"/>
                </a:solidFill>
              </a:rPr>
              <a:t>GitHub </a:t>
            </a:r>
            <a:r>
              <a:rPr b="1" lang="en-US" sz="2200">
                <a:solidFill>
                  <a:srgbClr val="292929"/>
                </a:solidFill>
              </a:rPr>
              <a:t>Repository</a:t>
            </a:r>
            <a:r>
              <a:rPr b="1" lang="en-US" sz="2200">
                <a:solidFill>
                  <a:srgbClr val="292929"/>
                </a:solidFill>
              </a:rPr>
              <a:t>: </a:t>
            </a:r>
            <a:r>
              <a:rPr lang="en-US" sz="2200" u="sng">
                <a:solidFill>
                  <a:schemeClr val="hlink"/>
                </a:solidFill>
                <a:hlinkClick r:id="rId4"/>
              </a:rPr>
              <a:t>https://github.com/Jtrusko/Applied_Data_Science_Capstone/tree/main</a:t>
            </a:r>
            <a:endParaRPr b="1" sz="2200">
              <a:solidFill>
                <a:schemeClr val="dk1"/>
              </a:solidFill>
            </a:endParaRPr>
          </a:p>
          <a:p>
            <a:pPr indent="0" lvl="0" marL="457200" marR="0" rtl="0" algn="l">
              <a:lnSpc>
                <a:spcPct val="100000"/>
              </a:lnSpc>
              <a:spcBef>
                <a:spcPts val="0"/>
              </a:spcBef>
              <a:spcAft>
                <a:spcPts val="0"/>
              </a:spcAft>
              <a:buNone/>
            </a:pPr>
            <a:r>
              <a:t/>
            </a:r>
            <a:endParaRPr b="1" sz="2200">
              <a:solidFill>
                <a:schemeClr val="dk1"/>
              </a:solidFill>
            </a:endParaRPr>
          </a:p>
          <a:p>
            <a:pPr indent="-228600" lvl="0" marL="228600" marR="0" rtl="0" algn="l">
              <a:lnSpc>
                <a:spcPct val="100000"/>
              </a:lnSpc>
              <a:spcBef>
                <a:spcPts val="0"/>
              </a:spcBef>
              <a:spcAft>
                <a:spcPts val="0"/>
              </a:spcAft>
              <a:buClr>
                <a:srgbClr val="292929"/>
              </a:buClr>
              <a:buSzPts val="2200"/>
              <a:buChar char="•"/>
            </a:pPr>
            <a:r>
              <a:rPr b="1" lang="en-US" sz="2200">
                <a:solidFill>
                  <a:schemeClr val="dk1"/>
                </a:solidFill>
              </a:rPr>
              <a:t>Book References:</a:t>
            </a:r>
            <a:endParaRPr b="1"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Grus, Joel. </a:t>
            </a:r>
            <a:r>
              <a:rPr i="1" lang="en-US" sz="2200">
                <a:solidFill>
                  <a:schemeClr val="dk1"/>
                </a:solidFill>
              </a:rPr>
              <a:t>Data Science from Scratch: First Principles with Python</a:t>
            </a:r>
            <a:r>
              <a:rPr lang="en-US" sz="2200">
                <a:solidFill>
                  <a:schemeClr val="dk1"/>
                </a:solidFill>
              </a:rPr>
              <a:t>. O'Reilly Media, 2019. ISBN: 978-1-492-04114-9.</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Nield, Thomas. </a:t>
            </a:r>
            <a:r>
              <a:rPr i="1" lang="en-US" sz="2200">
                <a:solidFill>
                  <a:schemeClr val="dk1"/>
                </a:solidFill>
              </a:rPr>
              <a:t>Essential Math for Data Science: Take Control of Your Data with Fundamental Linear Algebra, Probability, and Statistics</a:t>
            </a:r>
            <a:r>
              <a:rPr lang="en-US" sz="2200">
                <a:solidFill>
                  <a:schemeClr val="dk1"/>
                </a:solidFill>
              </a:rPr>
              <a:t>. No Starch Press, 2022. ISBN: 978-1-098-10293-7.</a:t>
            </a:r>
            <a:endParaRPr sz="2200">
              <a:solidFill>
                <a:schemeClr val="dk1"/>
              </a:solidFill>
            </a:endParaRPr>
          </a:p>
          <a:p>
            <a:pPr indent="0" lvl="0" marL="0" marR="0" rtl="0" algn="l">
              <a:lnSpc>
                <a:spcPct val="100000"/>
              </a:lnSpc>
              <a:spcBef>
                <a:spcPts val="1200"/>
              </a:spcBef>
              <a:spcAft>
                <a:spcPts val="0"/>
              </a:spcAft>
              <a:buNone/>
            </a:pPr>
            <a:r>
              <a:t/>
            </a:r>
            <a:endParaRPr/>
          </a:p>
        </p:txBody>
      </p:sp>
      <p:sp>
        <p:nvSpPr>
          <p:cNvPr id="573" name="Google Shape;5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669850" y="1267200"/>
            <a:ext cx="10205100" cy="55257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B49CB"/>
              </a:buClr>
              <a:buSzPts val="2200"/>
              <a:buFont typeface="Arial"/>
              <a:buNone/>
            </a:pPr>
            <a:r>
              <a:rPr b="1" lang="en-US" sz="2300">
                <a:solidFill>
                  <a:srgbClr val="0B49CB"/>
                </a:solidFill>
              </a:rPr>
              <a:t>Executive Summary</a:t>
            </a:r>
            <a:endParaRPr b="1" sz="450"/>
          </a:p>
          <a:p>
            <a:pPr indent="0" lvl="0" marL="0" rtl="0" algn="l">
              <a:lnSpc>
                <a:spcPct val="115000"/>
              </a:lnSpc>
              <a:spcBef>
                <a:spcPts val="1200"/>
              </a:spcBef>
              <a:spcAft>
                <a:spcPts val="0"/>
              </a:spcAft>
              <a:buSzPts val="275"/>
              <a:buNone/>
            </a:pPr>
            <a:r>
              <a:rPr lang="en-US" sz="1741">
                <a:solidFill>
                  <a:schemeClr val="dk1"/>
                </a:solidFill>
              </a:rPr>
              <a:t>This project aimed to predict successful SpaceX Stage 1 rocket landings through the following process:</a:t>
            </a:r>
            <a:endParaRPr sz="1741">
              <a:solidFill>
                <a:schemeClr val="dk1"/>
              </a:solidFill>
            </a:endParaRPr>
          </a:p>
          <a:p>
            <a:pPr indent="-339199" lvl="0" marL="457200" rtl="0" algn="l">
              <a:lnSpc>
                <a:spcPct val="115000"/>
              </a:lnSpc>
              <a:spcBef>
                <a:spcPts val="1200"/>
              </a:spcBef>
              <a:spcAft>
                <a:spcPts val="0"/>
              </a:spcAft>
              <a:buClr>
                <a:schemeClr val="dk1"/>
              </a:buClr>
              <a:buSzPts val="1742"/>
              <a:buChar char="●"/>
            </a:pPr>
            <a:r>
              <a:rPr b="1" lang="en-US" sz="1741">
                <a:solidFill>
                  <a:schemeClr val="dk1"/>
                </a:solidFill>
              </a:rPr>
              <a:t>Data Collection:</a:t>
            </a:r>
            <a:r>
              <a:rPr lang="en-US" sz="1741">
                <a:solidFill>
                  <a:schemeClr val="dk1"/>
                </a:solidFill>
              </a:rPr>
              <a:t> Data was gathered from the SpaceX public API and the SpaceX Wikipedia page.</a:t>
            </a:r>
            <a:endParaRPr sz="1741">
              <a:solidFill>
                <a:schemeClr val="dk1"/>
              </a:solidFill>
            </a:endParaRPr>
          </a:p>
          <a:p>
            <a:pPr indent="-339199" lvl="0" marL="457200" rtl="0" algn="l">
              <a:lnSpc>
                <a:spcPct val="115000"/>
              </a:lnSpc>
              <a:spcBef>
                <a:spcPts val="0"/>
              </a:spcBef>
              <a:spcAft>
                <a:spcPts val="0"/>
              </a:spcAft>
              <a:buClr>
                <a:schemeClr val="dk1"/>
              </a:buClr>
              <a:buSzPts val="1742"/>
              <a:buChar char="●"/>
            </a:pPr>
            <a:r>
              <a:rPr b="1" lang="en-US" sz="1741">
                <a:solidFill>
                  <a:schemeClr val="dk1"/>
                </a:solidFill>
              </a:rPr>
              <a:t>Data Wrangling:</a:t>
            </a:r>
            <a:r>
              <a:rPr lang="en-US" sz="1741">
                <a:solidFill>
                  <a:schemeClr val="dk1"/>
                </a:solidFill>
              </a:rPr>
              <a:t> Initial processing involved classifying landings as either successful or unsuccessful.</a:t>
            </a:r>
            <a:endParaRPr sz="1741">
              <a:solidFill>
                <a:schemeClr val="dk1"/>
              </a:solidFill>
            </a:endParaRPr>
          </a:p>
          <a:p>
            <a:pPr indent="-339199" lvl="0" marL="457200" rtl="0" algn="l">
              <a:lnSpc>
                <a:spcPct val="115000"/>
              </a:lnSpc>
              <a:spcBef>
                <a:spcPts val="0"/>
              </a:spcBef>
              <a:spcAft>
                <a:spcPts val="0"/>
              </a:spcAft>
              <a:buClr>
                <a:schemeClr val="dk1"/>
              </a:buClr>
              <a:buSzPts val="1742"/>
              <a:buChar char="●"/>
            </a:pPr>
            <a:r>
              <a:rPr b="1" lang="en-US" sz="1741">
                <a:solidFill>
                  <a:schemeClr val="dk1"/>
                </a:solidFill>
              </a:rPr>
              <a:t>Exploratory Data Analysis (EDA):</a:t>
            </a:r>
            <a:r>
              <a:rPr lang="en-US" sz="1741">
                <a:solidFill>
                  <a:schemeClr val="dk1"/>
                </a:solidFill>
              </a:rPr>
              <a:t> The data was then explored using visualization techniques and SQL queries.</a:t>
            </a:r>
            <a:endParaRPr sz="1741">
              <a:solidFill>
                <a:schemeClr val="dk1"/>
              </a:solidFill>
            </a:endParaRPr>
          </a:p>
          <a:p>
            <a:pPr indent="-339199" lvl="0" marL="457200" rtl="0" algn="l">
              <a:lnSpc>
                <a:spcPct val="115000"/>
              </a:lnSpc>
              <a:spcBef>
                <a:spcPts val="0"/>
              </a:spcBef>
              <a:spcAft>
                <a:spcPts val="0"/>
              </a:spcAft>
              <a:buClr>
                <a:schemeClr val="dk1"/>
              </a:buClr>
              <a:buSzPts val="1742"/>
              <a:buChar char="●"/>
            </a:pPr>
            <a:r>
              <a:rPr b="1" lang="en-US" sz="1741">
                <a:solidFill>
                  <a:schemeClr val="dk1"/>
                </a:solidFill>
              </a:rPr>
              <a:t>Interactive Visual Analytics:</a:t>
            </a:r>
            <a:r>
              <a:rPr lang="en-US" sz="1741">
                <a:solidFill>
                  <a:schemeClr val="dk1"/>
                </a:solidFill>
              </a:rPr>
              <a:t> Folium and Plotly Dash were used to create interactive visualizations.</a:t>
            </a:r>
            <a:endParaRPr sz="1741">
              <a:solidFill>
                <a:schemeClr val="dk1"/>
              </a:solidFill>
            </a:endParaRPr>
          </a:p>
          <a:p>
            <a:pPr indent="-339199" lvl="0" marL="457200" rtl="0" algn="l">
              <a:lnSpc>
                <a:spcPct val="115000"/>
              </a:lnSpc>
              <a:spcBef>
                <a:spcPts val="0"/>
              </a:spcBef>
              <a:spcAft>
                <a:spcPts val="0"/>
              </a:spcAft>
              <a:buClr>
                <a:schemeClr val="dk1"/>
              </a:buClr>
              <a:buSzPts val="1742"/>
              <a:buChar char="●"/>
            </a:pPr>
            <a:r>
              <a:rPr b="1" lang="en-US" sz="1741">
                <a:solidFill>
                  <a:schemeClr val="dk1"/>
                </a:solidFill>
              </a:rPr>
              <a:t>Predictive Analysis:</a:t>
            </a:r>
            <a:r>
              <a:rPr lang="en-US" sz="1741">
                <a:solidFill>
                  <a:schemeClr val="dk1"/>
                </a:solidFill>
              </a:rPr>
              <a:t> Finally, classification models were built and tuned using GridSearchCV.</a:t>
            </a:r>
            <a:endParaRPr sz="1741">
              <a:solidFill>
                <a:schemeClr val="dk1"/>
              </a:solidFill>
            </a:endParaRPr>
          </a:p>
          <a:p>
            <a:pPr indent="0" lvl="0" marL="0" rtl="0" algn="l">
              <a:lnSpc>
                <a:spcPct val="115000"/>
              </a:lnSpc>
              <a:spcBef>
                <a:spcPts val="1200"/>
              </a:spcBef>
              <a:spcAft>
                <a:spcPts val="1200"/>
              </a:spcAft>
              <a:buSzPts val="275"/>
              <a:buNone/>
            </a:pPr>
            <a:r>
              <a:rPr lang="en-US" sz="1741">
                <a:solidFill>
                  <a:schemeClr val="dk1"/>
                </a:solidFill>
              </a:rPr>
              <a:t>Four machine learning models were evaluated: Logistic Regression, Support Vector Machine, Decision Tree Classifier, and K-Nearest Neighbors. All models achieved similar accuracy (approximately 83.33%), with a tendency to over-predict successful landings. The project suggests that additional data may improve model accuracy and reliability.</a:t>
            </a:r>
            <a:endParaRPr sz="650">
              <a:solidFill>
                <a:srgbClr val="292929"/>
              </a:solidFill>
              <a:latin typeface="Arial"/>
              <a:ea typeface="Arial"/>
              <a:cs typeface="Arial"/>
              <a:sym typeface="Arial"/>
            </a:endParaRPr>
          </a:p>
        </p:txBody>
      </p:sp>
      <p:sp>
        <p:nvSpPr>
          <p:cNvPr id="123" name="Google Shape;123;p6"/>
          <p:cNvSpPr txBox="1"/>
          <p:nvPr/>
        </p:nvSpPr>
        <p:spPr>
          <a:xfrm>
            <a:off x="66986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00" y="1513700"/>
            <a:ext cx="10515600" cy="4913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000">
                <a:solidFill>
                  <a:schemeClr val="dk1"/>
                </a:solidFill>
              </a:rPr>
              <a:t>To compile a robust dataset, data was collected from the following sources:</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SpaceX Public API:</a:t>
            </a:r>
            <a:r>
              <a:rPr lang="en-US" sz="2000">
                <a:solidFill>
                  <a:schemeClr val="dk1"/>
                </a:solidFill>
              </a:rPr>
              <a:t> This API provided a structured source of real-time and historical launch information. The following attributes were extracted:</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i="1" lang="en-US" sz="2000">
                <a:solidFill>
                  <a:schemeClr val="dk1"/>
                </a:solidFill>
              </a:rPr>
              <a:t>FlightNumber, Date, BoosterVersion, PayloadMass, Orbit, LaunchSite, Outcome, Flights, GridFins, Reused, Legs, LandingPad, Block, ReusedCount, Serial, Longitude, Latitude</a:t>
            </a:r>
            <a:r>
              <a:rPr lang="en-US" sz="2000">
                <a:solidFill>
                  <a:schemeClr val="dk1"/>
                </a:solidFill>
              </a:rPr>
              <a:t>  </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SpaceX Wikipedia:</a:t>
            </a:r>
            <a:r>
              <a:rPr lang="en-US" sz="2000">
                <a:solidFill>
                  <a:schemeClr val="dk1"/>
                </a:solidFill>
              </a:rPr>
              <a:t> Web scraping was utilized to capture additional launch details from a tabular format on the SpaceX Wikipedia page. The extracted data includes: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i="1" lang="en-US" sz="2000">
                <a:solidFill>
                  <a:schemeClr val="dk1"/>
                </a:solidFill>
              </a:rPr>
              <a:t>Flight No., Launch site, Payload, PayloadMass, Orbit, Customer, Launch outcome, Version Booster, Booster landing, Date, Time</a:t>
            </a:r>
            <a:endParaRPr i="1" sz="2000">
              <a:solidFill>
                <a:schemeClr val="dk1"/>
              </a:solidFill>
            </a:endParaRPr>
          </a:p>
          <a:p>
            <a:pPr indent="0" lvl="0" marL="0" rtl="0" algn="l">
              <a:lnSpc>
                <a:spcPct val="115000"/>
              </a:lnSpc>
              <a:spcBef>
                <a:spcPts val="1200"/>
              </a:spcBef>
              <a:spcAft>
                <a:spcPts val="1200"/>
              </a:spcAft>
              <a:buNone/>
            </a:pPr>
            <a:r>
              <a:rPr lang="en-US" sz="2000">
                <a:solidFill>
                  <a:schemeClr val="dk1"/>
                </a:solidFill>
              </a:rPr>
              <a:t>The integration of these two sources provided a rich dataset for analysis.</a:t>
            </a:r>
            <a:endParaRPr b="0" i="0" sz="37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Here you can see the flow chart for the Data Collection API.</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Below is the link to the file.</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https://github.com/Jtrusko/Applied_Data_Science_Capstone/blob/main/Module%201/DataCollectionApi.ipynb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8" name="Google Shape;138;p8"/>
          <p:cNvSpPr/>
          <p:nvPr/>
        </p:nvSpPr>
        <p:spPr>
          <a:xfrm>
            <a:off x="6060520" y="2124007"/>
            <a:ext cx="218700" cy="153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9" name="Google Shape;139;p8"/>
          <p:cNvGrpSpPr/>
          <p:nvPr/>
        </p:nvGrpSpPr>
        <p:grpSpPr>
          <a:xfrm>
            <a:off x="5802377" y="1818675"/>
            <a:ext cx="1703842" cy="1779442"/>
            <a:chOff x="4782311" y="1478280"/>
            <a:chExt cx="1851600" cy="1607736"/>
          </a:xfrm>
        </p:grpSpPr>
        <p:sp>
          <p:nvSpPr>
            <p:cNvPr id="140" name="Google Shape;140;p8"/>
            <p:cNvSpPr/>
            <p:nvPr/>
          </p:nvSpPr>
          <p:spPr>
            <a:xfrm>
              <a:off x="5084063" y="1766316"/>
              <a:ext cx="158400" cy="1319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8"/>
            <p:cNvSpPr/>
            <p:nvPr/>
          </p:nvSpPr>
          <p:spPr>
            <a:xfrm>
              <a:off x="4782311" y="1478280"/>
              <a:ext cx="1851600" cy="1143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8"/>
            <p:cNvSpPr/>
            <p:nvPr/>
          </p:nvSpPr>
          <p:spPr>
            <a:xfrm>
              <a:off x="4888991" y="1719072"/>
              <a:ext cx="1677900" cy="696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8"/>
            <p:cNvSpPr/>
            <p:nvPr/>
          </p:nvSpPr>
          <p:spPr>
            <a:xfrm>
              <a:off x="4803647" y="1499616"/>
              <a:ext cx="1772400" cy="1063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4" name="Google Shape;144;p8"/>
          <p:cNvSpPr txBox="1"/>
          <p:nvPr/>
        </p:nvSpPr>
        <p:spPr>
          <a:xfrm>
            <a:off x="6017395" y="2137220"/>
            <a:ext cx="1221300" cy="519600"/>
          </a:xfrm>
          <a:prstGeom prst="rect">
            <a:avLst/>
          </a:prstGeom>
          <a:noFill/>
          <a:ln>
            <a:noFill/>
          </a:ln>
        </p:spPr>
        <p:txBody>
          <a:bodyPr anchorCtr="0" anchor="t" bIns="0" lIns="0" spcFirstLastPara="1" rIns="0" wrap="square" tIns="36175">
            <a:spAutoFit/>
          </a:bodyPr>
          <a:lstStyle/>
          <a:p>
            <a:pPr indent="-466725" lvl="0" marL="479425"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Request (Space X  APIs)</a:t>
            </a:r>
            <a:endParaRPr sz="1500">
              <a:solidFill>
                <a:srgbClr val="000000"/>
              </a:solidFill>
              <a:latin typeface="Carlito"/>
              <a:ea typeface="Carlito"/>
              <a:cs typeface="Carlito"/>
              <a:sym typeface="Carlito"/>
            </a:endParaRPr>
          </a:p>
        </p:txBody>
      </p:sp>
      <p:grpSp>
        <p:nvGrpSpPr>
          <p:cNvPr id="145" name="Google Shape;145;p8"/>
          <p:cNvGrpSpPr/>
          <p:nvPr/>
        </p:nvGrpSpPr>
        <p:grpSpPr>
          <a:xfrm>
            <a:off x="5802377" y="3289531"/>
            <a:ext cx="1703842" cy="1843486"/>
            <a:chOff x="4782311" y="2807207"/>
            <a:chExt cx="1851600" cy="1665600"/>
          </a:xfrm>
        </p:grpSpPr>
        <p:sp>
          <p:nvSpPr>
            <p:cNvPr id="146" name="Google Shape;146;p8"/>
            <p:cNvSpPr/>
            <p:nvPr/>
          </p:nvSpPr>
          <p:spPr>
            <a:xfrm>
              <a:off x="5062727" y="3073907"/>
              <a:ext cx="237600" cy="1398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8"/>
            <p:cNvSpPr/>
            <p:nvPr/>
          </p:nvSpPr>
          <p:spPr>
            <a:xfrm>
              <a:off x="5084063" y="3095243"/>
              <a:ext cx="158400" cy="1319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8"/>
            <p:cNvSpPr/>
            <p:nvPr/>
          </p:nvSpPr>
          <p:spPr>
            <a:xfrm>
              <a:off x="4782311" y="2807207"/>
              <a:ext cx="1851600" cy="1143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8"/>
            <p:cNvSpPr/>
            <p:nvPr/>
          </p:nvSpPr>
          <p:spPr>
            <a:xfrm>
              <a:off x="4888991" y="2839211"/>
              <a:ext cx="1677900" cy="11157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8"/>
            <p:cNvSpPr/>
            <p:nvPr/>
          </p:nvSpPr>
          <p:spPr>
            <a:xfrm>
              <a:off x="4803647" y="2828543"/>
              <a:ext cx="1772400" cy="1063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 name="Google Shape;151;p8"/>
          <p:cNvSpPr txBox="1"/>
          <p:nvPr/>
        </p:nvSpPr>
        <p:spPr>
          <a:xfrm>
            <a:off x="6017395" y="3377432"/>
            <a:ext cx="1226700" cy="1089600"/>
          </a:xfrm>
          <a:prstGeom prst="rect">
            <a:avLst/>
          </a:prstGeom>
          <a:noFill/>
          <a:ln>
            <a:noFill/>
          </a:ln>
        </p:spPr>
        <p:txBody>
          <a:bodyPr anchorCtr="0" anchor="t" bIns="0" lIns="0" spcFirstLastPara="1" rIns="0" wrap="square" tIns="31750">
            <a:spAutoFit/>
          </a:bodyPr>
          <a:lstStyle/>
          <a:p>
            <a:pPr indent="4445" lvl="0" marL="12700" marR="5080" rtl="0" algn="ctr">
              <a:lnSpc>
                <a:spcPct val="91600"/>
              </a:lnSpc>
              <a:spcBef>
                <a:spcPts val="0"/>
              </a:spcBef>
              <a:spcAft>
                <a:spcPts val="0"/>
              </a:spcAft>
              <a:buNone/>
            </a:pPr>
            <a:r>
              <a:rPr lang="en-US" sz="1500">
                <a:solidFill>
                  <a:srgbClr val="FFFFFF"/>
                </a:solidFill>
                <a:latin typeface="Carlito"/>
                <a:ea typeface="Carlito"/>
                <a:cs typeface="Carlito"/>
                <a:sym typeface="Carlito"/>
              </a:rPr>
              <a:t>.JSON file +  Lists(Launch Site,  Booster Version,  Payload Data)</a:t>
            </a:r>
            <a:endParaRPr sz="1500">
              <a:solidFill>
                <a:srgbClr val="000000"/>
              </a:solidFill>
              <a:latin typeface="Carlito"/>
              <a:ea typeface="Carlito"/>
              <a:cs typeface="Carlito"/>
              <a:sym typeface="Carlito"/>
            </a:endParaRPr>
          </a:p>
        </p:txBody>
      </p:sp>
      <p:grpSp>
        <p:nvGrpSpPr>
          <p:cNvPr id="152" name="Google Shape;152;p8"/>
          <p:cNvGrpSpPr/>
          <p:nvPr/>
        </p:nvGrpSpPr>
        <p:grpSpPr>
          <a:xfrm>
            <a:off x="5802377" y="4762076"/>
            <a:ext cx="2567667" cy="1263412"/>
            <a:chOff x="4782311" y="4137659"/>
            <a:chExt cx="2790336" cy="1141500"/>
          </a:xfrm>
        </p:grpSpPr>
        <p:sp>
          <p:nvSpPr>
            <p:cNvPr id="153" name="Google Shape;153;p8"/>
            <p:cNvSpPr/>
            <p:nvPr/>
          </p:nvSpPr>
          <p:spPr>
            <a:xfrm>
              <a:off x="5146547" y="4319015"/>
              <a:ext cx="2426100" cy="239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8"/>
            <p:cNvSpPr/>
            <p:nvPr/>
          </p:nvSpPr>
          <p:spPr>
            <a:xfrm>
              <a:off x="5167883" y="4340351"/>
              <a:ext cx="2346900" cy="1599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8"/>
            <p:cNvSpPr/>
            <p:nvPr/>
          </p:nvSpPr>
          <p:spPr>
            <a:xfrm>
              <a:off x="4782311" y="4137659"/>
              <a:ext cx="1851600" cy="1141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8"/>
            <p:cNvSpPr/>
            <p:nvPr/>
          </p:nvSpPr>
          <p:spPr>
            <a:xfrm>
              <a:off x="4850891" y="4273295"/>
              <a:ext cx="1755600" cy="9054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8"/>
            <p:cNvSpPr/>
            <p:nvPr/>
          </p:nvSpPr>
          <p:spPr>
            <a:xfrm>
              <a:off x="4803647" y="4158995"/>
              <a:ext cx="1772400" cy="10623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8" name="Google Shape;158;p8"/>
          <p:cNvSpPr txBox="1"/>
          <p:nvPr/>
        </p:nvSpPr>
        <p:spPr>
          <a:xfrm>
            <a:off x="5982335" y="4964980"/>
            <a:ext cx="1292100" cy="657900"/>
          </a:xfrm>
          <a:prstGeom prst="rect">
            <a:avLst/>
          </a:prstGeom>
          <a:noFill/>
          <a:ln>
            <a:noFill/>
          </a:ln>
        </p:spPr>
        <p:txBody>
          <a:bodyPr anchorCtr="0" anchor="t" bIns="0" lIns="0" spcFirstLastPara="1" rIns="0" wrap="square" tIns="35550">
            <a:spAutoFit/>
          </a:bodyPr>
          <a:lstStyle/>
          <a:p>
            <a:pPr indent="0" lvl="0" marL="12700" marR="5080" rtl="0" algn="ctr">
              <a:lnSpc>
                <a:spcPct val="89800"/>
              </a:lnSpc>
              <a:spcBef>
                <a:spcPts val="0"/>
              </a:spcBef>
              <a:spcAft>
                <a:spcPts val="0"/>
              </a:spcAft>
              <a:buNone/>
            </a:pPr>
            <a:r>
              <a:rPr lang="en-US" sz="1500">
                <a:solidFill>
                  <a:srgbClr val="FFFFFF"/>
                </a:solidFill>
                <a:latin typeface="Carlito"/>
                <a:ea typeface="Carlito"/>
                <a:cs typeface="Carlito"/>
                <a:sym typeface="Carlito"/>
              </a:rPr>
              <a:t>Json_normalize to  DataFrame data  from JSON</a:t>
            </a:r>
            <a:endParaRPr sz="1500">
              <a:solidFill>
                <a:srgbClr val="000000"/>
              </a:solidFill>
              <a:latin typeface="Carlito"/>
              <a:ea typeface="Carlito"/>
              <a:cs typeface="Carlito"/>
              <a:sym typeface="Carlito"/>
            </a:endParaRPr>
          </a:p>
        </p:txBody>
      </p:sp>
      <p:grpSp>
        <p:nvGrpSpPr>
          <p:cNvPr id="159" name="Google Shape;159;p8"/>
          <p:cNvGrpSpPr/>
          <p:nvPr/>
        </p:nvGrpSpPr>
        <p:grpSpPr>
          <a:xfrm>
            <a:off x="7971868" y="3584715"/>
            <a:ext cx="1710954" cy="2440773"/>
            <a:chOff x="7139940" y="3073907"/>
            <a:chExt cx="1859328" cy="2205252"/>
          </a:xfrm>
        </p:grpSpPr>
        <p:sp>
          <p:nvSpPr>
            <p:cNvPr id="160" name="Google Shape;160;p8"/>
            <p:cNvSpPr/>
            <p:nvPr/>
          </p:nvSpPr>
          <p:spPr>
            <a:xfrm>
              <a:off x="7418832" y="3073907"/>
              <a:ext cx="239400" cy="13989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8"/>
            <p:cNvSpPr/>
            <p:nvPr/>
          </p:nvSpPr>
          <p:spPr>
            <a:xfrm>
              <a:off x="7440168" y="3095243"/>
              <a:ext cx="159900" cy="1319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8"/>
            <p:cNvSpPr/>
            <p:nvPr/>
          </p:nvSpPr>
          <p:spPr>
            <a:xfrm>
              <a:off x="7139940" y="4137659"/>
              <a:ext cx="1851600" cy="1141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8"/>
            <p:cNvSpPr/>
            <p:nvPr/>
          </p:nvSpPr>
          <p:spPr>
            <a:xfrm>
              <a:off x="7173468" y="4378451"/>
              <a:ext cx="1825800" cy="6948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8"/>
            <p:cNvSpPr/>
            <p:nvPr/>
          </p:nvSpPr>
          <p:spPr>
            <a:xfrm>
              <a:off x="7161276" y="4158995"/>
              <a:ext cx="1772400" cy="10623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 name="Google Shape;165;p8"/>
          <p:cNvSpPr txBox="1"/>
          <p:nvPr/>
        </p:nvSpPr>
        <p:spPr>
          <a:xfrm>
            <a:off x="8119966" y="5080666"/>
            <a:ext cx="1365600" cy="771900"/>
          </a:xfrm>
          <a:prstGeom prst="rect">
            <a:avLst/>
          </a:prstGeom>
          <a:noFill/>
          <a:ln>
            <a:noFill/>
          </a:ln>
        </p:spPr>
        <p:txBody>
          <a:bodyPr anchorCtr="0" anchor="t" bIns="0" lIns="0" spcFirstLastPara="1" rIns="0" wrap="square" tIns="36175">
            <a:spAutoFit/>
          </a:bodyPr>
          <a:lstStyle/>
          <a:p>
            <a:pPr indent="-563880" lvl="0" marL="575945"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Dictionary relevant  data</a:t>
            </a:r>
            <a:endParaRPr sz="1500">
              <a:solidFill>
                <a:srgbClr val="000000"/>
              </a:solidFill>
              <a:latin typeface="Carlito"/>
              <a:ea typeface="Carlito"/>
              <a:cs typeface="Carlito"/>
              <a:sym typeface="Carlito"/>
            </a:endParaRPr>
          </a:p>
        </p:txBody>
      </p:sp>
      <p:grpSp>
        <p:nvGrpSpPr>
          <p:cNvPr id="166" name="Google Shape;166;p8"/>
          <p:cNvGrpSpPr/>
          <p:nvPr/>
        </p:nvGrpSpPr>
        <p:grpSpPr>
          <a:xfrm>
            <a:off x="7971868" y="2113857"/>
            <a:ext cx="1719379" cy="2440746"/>
            <a:chOff x="7139940" y="1744979"/>
            <a:chExt cx="1868484" cy="2205228"/>
          </a:xfrm>
        </p:grpSpPr>
        <p:sp>
          <p:nvSpPr>
            <p:cNvPr id="167" name="Google Shape;167;p8"/>
            <p:cNvSpPr/>
            <p:nvPr/>
          </p:nvSpPr>
          <p:spPr>
            <a:xfrm>
              <a:off x="7418832" y="1744979"/>
              <a:ext cx="239400" cy="13989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8"/>
            <p:cNvSpPr/>
            <p:nvPr/>
          </p:nvSpPr>
          <p:spPr>
            <a:xfrm>
              <a:off x="7440168" y="1766315"/>
              <a:ext cx="159900" cy="1319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8"/>
            <p:cNvSpPr/>
            <p:nvPr/>
          </p:nvSpPr>
          <p:spPr>
            <a:xfrm>
              <a:off x="7139940" y="2807207"/>
              <a:ext cx="1851600" cy="1143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8"/>
            <p:cNvSpPr/>
            <p:nvPr/>
          </p:nvSpPr>
          <p:spPr>
            <a:xfrm>
              <a:off x="7164324" y="3047999"/>
              <a:ext cx="1844100" cy="6966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8"/>
            <p:cNvSpPr/>
            <p:nvPr/>
          </p:nvSpPr>
          <p:spPr>
            <a:xfrm>
              <a:off x="7161276" y="2828543"/>
              <a:ext cx="1772400" cy="1063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 name="Google Shape;172;p8"/>
          <p:cNvSpPr txBox="1"/>
          <p:nvPr/>
        </p:nvSpPr>
        <p:spPr>
          <a:xfrm>
            <a:off x="8111553" y="3609224"/>
            <a:ext cx="1373700" cy="519600"/>
          </a:xfrm>
          <a:prstGeom prst="rect">
            <a:avLst/>
          </a:prstGeom>
          <a:noFill/>
          <a:ln>
            <a:noFill/>
          </a:ln>
        </p:spPr>
        <p:txBody>
          <a:bodyPr anchorCtr="0" anchor="t" bIns="0" lIns="0" spcFirstLastPara="1" rIns="0" wrap="square" tIns="36175">
            <a:spAutoFit/>
          </a:bodyPr>
          <a:lstStyle/>
          <a:p>
            <a:pPr indent="-320040" lvl="0" marL="332740"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Cast dictionary to a  DataFrame</a:t>
            </a:r>
            <a:endParaRPr sz="1500">
              <a:solidFill>
                <a:srgbClr val="000000"/>
              </a:solidFill>
              <a:latin typeface="Carlito"/>
              <a:ea typeface="Carlito"/>
              <a:cs typeface="Carlito"/>
              <a:sym typeface="Carlito"/>
            </a:endParaRPr>
          </a:p>
        </p:txBody>
      </p:sp>
      <p:grpSp>
        <p:nvGrpSpPr>
          <p:cNvPr id="173" name="Google Shape;173;p8"/>
          <p:cNvGrpSpPr/>
          <p:nvPr/>
        </p:nvGrpSpPr>
        <p:grpSpPr>
          <a:xfrm>
            <a:off x="7971868" y="1818675"/>
            <a:ext cx="2567667" cy="1265072"/>
            <a:chOff x="7139940" y="1478280"/>
            <a:chExt cx="2790336" cy="1143000"/>
          </a:xfrm>
        </p:grpSpPr>
        <p:sp>
          <p:nvSpPr>
            <p:cNvPr id="174" name="Google Shape;174;p8"/>
            <p:cNvSpPr/>
            <p:nvPr/>
          </p:nvSpPr>
          <p:spPr>
            <a:xfrm>
              <a:off x="7504176" y="1661160"/>
              <a:ext cx="2426100" cy="2376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8"/>
            <p:cNvSpPr/>
            <p:nvPr/>
          </p:nvSpPr>
          <p:spPr>
            <a:xfrm>
              <a:off x="7525512" y="1682496"/>
              <a:ext cx="2346900" cy="1584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8"/>
            <p:cNvSpPr/>
            <p:nvPr/>
          </p:nvSpPr>
          <p:spPr>
            <a:xfrm>
              <a:off x="7139940" y="1478280"/>
              <a:ext cx="1851600" cy="1143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8"/>
            <p:cNvSpPr/>
            <p:nvPr/>
          </p:nvSpPr>
          <p:spPr>
            <a:xfrm>
              <a:off x="7226808" y="1615440"/>
              <a:ext cx="1717500" cy="9036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8"/>
            <p:cNvSpPr/>
            <p:nvPr/>
          </p:nvSpPr>
          <p:spPr>
            <a:xfrm>
              <a:off x="7161276" y="1499616"/>
              <a:ext cx="1772400" cy="1063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9" name="Google Shape;179;p8"/>
          <p:cNvSpPr txBox="1"/>
          <p:nvPr/>
        </p:nvSpPr>
        <p:spPr>
          <a:xfrm>
            <a:off x="8169051" y="2020832"/>
            <a:ext cx="1263900" cy="1028700"/>
          </a:xfrm>
          <a:prstGeom prst="rect">
            <a:avLst/>
          </a:prstGeom>
          <a:noFill/>
          <a:ln>
            <a:noFill/>
          </a:ln>
        </p:spPr>
        <p:txBody>
          <a:bodyPr anchorCtr="0" anchor="t" bIns="0" lIns="0" spcFirstLastPara="1" rIns="0" wrap="square" tIns="35550">
            <a:spAutoFit/>
          </a:bodyPr>
          <a:lstStyle/>
          <a:p>
            <a:pPr indent="0" lvl="0" marL="12700" marR="5080" rtl="0" algn="ctr">
              <a:lnSpc>
                <a:spcPct val="110000"/>
              </a:lnSpc>
              <a:spcBef>
                <a:spcPts val="0"/>
              </a:spcBef>
              <a:spcAft>
                <a:spcPts val="0"/>
              </a:spcAft>
              <a:buNone/>
            </a:pPr>
            <a:r>
              <a:rPr lang="en-US" sz="1500">
                <a:solidFill>
                  <a:srgbClr val="FFFFFF"/>
                </a:solidFill>
                <a:latin typeface="Carlito"/>
                <a:ea typeface="Carlito"/>
                <a:cs typeface="Carlito"/>
                <a:sym typeface="Carlito"/>
              </a:rPr>
              <a:t>Filter data to only  include Falcon 9  launches</a:t>
            </a:r>
            <a:endParaRPr sz="1500">
              <a:solidFill>
                <a:srgbClr val="404040"/>
              </a:solidFill>
              <a:latin typeface="Carlito"/>
              <a:ea typeface="Carlito"/>
              <a:cs typeface="Carlito"/>
              <a:sym typeface="Carlito"/>
            </a:endParaRPr>
          </a:p>
        </p:txBody>
      </p:sp>
      <p:grpSp>
        <p:nvGrpSpPr>
          <p:cNvPr id="180" name="Google Shape;180;p8"/>
          <p:cNvGrpSpPr/>
          <p:nvPr/>
        </p:nvGrpSpPr>
        <p:grpSpPr>
          <a:xfrm>
            <a:off x="10139954" y="1818675"/>
            <a:ext cx="1743065" cy="1265072"/>
            <a:chOff x="9496043" y="1478280"/>
            <a:chExt cx="1894224" cy="1143000"/>
          </a:xfrm>
        </p:grpSpPr>
        <p:sp>
          <p:nvSpPr>
            <p:cNvPr id="181" name="Google Shape;181;p8"/>
            <p:cNvSpPr/>
            <p:nvPr/>
          </p:nvSpPr>
          <p:spPr>
            <a:xfrm>
              <a:off x="9496043" y="1478280"/>
              <a:ext cx="1851600" cy="1143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8"/>
            <p:cNvSpPr/>
            <p:nvPr/>
          </p:nvSpPr>
          <p:spPr>
            <a:xfrm>
              <a:off x="9497567" y="1615440"/>
              <a:ext cx="1892700" cy="9036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8"/>
            <p:cNvSpPr/>
            <p:nvPr/>
          </p:nvSpPr>
          <p:spPr>
            <a:xfrm>
              <a:off x="9517379" y="1499616"/>
              <a:ext cx="1772400" cy="1063800"/>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 name="Google Shape;184;p8"/>
          <p:cNvSpPr txBox="1"/>
          <p:nvPr/>
        </p:nvSpPr>
        <p:spPr>
          <a:xfrm>
            <a:off x="10272909" y="2020832"/>
            <a:ext cx="1416600" cy="873900"/>
          </a:xfrm>
          <a:prstGeom prst="rect">
            <a:avLst/>
          </a:prstGeom>
          <a:noFill/>
          <a:ln>
            <a:noFill/>
          </a:ln>
        </p:spPr>
        <p:txBody>
          <a:bodyPr anchorCtr="0" anchor="t" bIns="0" lIns="0" spcFirstLastPara="1" rIns="0" wrap="square" tIns="33000">
            <a:spAutoFit/>
          </a:bodyPr>
          <a:lstStyle/>
          <a:p>
            <a:pPr indent="-1270" lvl="0" marL="12700" marR="5080" rtl="0" algn="ctr">
              <a:lnSpc>
                <a:spcPct val="91000"/>
              </a:lnSpc>
              <a:spcBef>
                <a:spcPts val="0"/>
              </a:spcBef>
              <a:spcAft>
                <a:spcPts val="0"/>
              </a:spcAft>
              <a:buNone/>
            </a:pPr>
            <a:r>
              <a:rPr lang="en-US" sz="1500">
                <a:solidFill>
                  <a:srgbClr val="FFFFFF"/>
                </a:solidFill>
                <a:latin typeface="Carlito"/>
                <a:ea typeface="Carlito"/>
                <a:cs typeface="Carlito"/>
                <a:sym typeface="Carlito"/>
              </a:rPr>
              <a:t>Imputate missing  PayloadMass values  with mean</a:t>
            </a:r>
            <a:endParaRPr sz="1500">
              <a:solidFill>
                <a:srgbClr val="000000"/>
              </a:solidFill>
              <a:latin typeface="Carlito"/>
              <a:ea typeface="Carlito"/>
              <a:cs typeface="Carlito"/>
              <a:sym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9"/>
          <p:cNvSpPr txBox="1"/>
          <p:nvPr>
            <p:ph idx="12" type="sldNum"/>
          </p:nvPr>
        </p:nvSpPr>
        <p:spPr>
          <a:xfrm>
            <a:off x="9367247" y="6286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Seen here is the Web Scraping flow chart. </a:t>
            </a:r>
            <a:endParaRPr/>
          </a:p>
          <a:p>
            <a:pPr indent="-279400" lvl="0" marL="228600" marR="0" rtl="0" algn="l">
              <a:lnSpc>
                <a:spcPct val="100000"/>
              </a:lnSpc>
              <a:spcBef>
                <a:spcPts val="1400"/>
              </a:spcBef>
              <a:spcAft>
                <a:spcPts val="0"/>
              </a:spcAft>
              <a:buClr>
                <a:srgbClr val="292929"/>
              </a:buClr>
              <a:buSzPts val="3000"/>
              <a:buFont typeface="Arial"/>
              <a:buChar char="•"/>
            </a:pPr>
            <a:r>
              <a:rPr lang="en-US" sz="2200"/>
              <a:t>Below is a link to the file.</a:t>
            </a:r>
            <a:endParaRPr sz="2200"/>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https://github.com/Jtrusko/Applied_Data_Science_Capstone/blob/main/Module%201/DataCollectionWebscraping.ipynb</a:t>
            </a:r>
            <a:endParaRPr/>
          </a:p>
        </p:txBody>
      </p:sp>
      <p:sp>
        <p:nvSpPr>
          <p:cNvPr id="191" name="Google Shape;191;p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92" name="Google Shape;192;p9"/>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grpSp>
        <p:nvGrpSpPr>
          <p:cNvPr id="193" name="Google Shape;193;p9"/>
          <p:cNvGrpSpPr/>
          <p:nvPr/>
        </p:nvGrpSpPr>
        <p:grpSpPr>
          <a:xfrm>
            <a:off x="5662471" y="1351181"/>
            <a:ext cx="2621160" cy="2317873"/>
            <a:chOff x="5111496" y="713231"/>
            <a:chExt cx="2621160" cy="2317873"/>
          </a:xfrm>
        </p:grpSpPr>
        <p:sp>
          <p:nvSpPr>
            <p:cNvPr id="194" name="Google Shape;194;p9"/>
            <p:cNvSpPr/>
            <p:nvPr/>
          </p:nvSpPr>
          <p:spPr>
            <a:xfrm>
              <a:off x="5506212" y="1098804"/>
              <a:ext cx="304800" cy="1932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9"/>
            <p:cNvSpPr/>
            <p:nvPr/>
          </p:nvSpPr>
          <p:spPr>
            <a:xfrm>
              <a:off x="5527548" y="1110995"/>
              <a:ext cx="225600" cy="1862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9"/>
            <p:cNvSpPr/>
            <p:nvPr/>
          </p:nvSpPr>
          <p:spPr>
            <a:xfrm>
              <a:off x="5111496" y="713231"/>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9"/>
            <p:cNvSpPr/>
            <p:nvPr/>
          </p:nvSpPr>
          <p:spPr>
            <a:xfrm>
              <a:off x="5134356" y="1037843"/>
              <a:ext cx="2598300" cy="981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9"/>
            <p:cNvSpPr/>
            <p:nvPr/>
          </p:nvSpPr>
          <p:spPr>
            <a:xfrm>
              <a:off x="5132832" y="734567"/>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9"/>
          <p:cNvSpPr txBox="1"/>
          <p:nvPr/>
        </p:nvSpPr>
        <p:spPr>
          <a:xfrm>
            <a:off x="5912244" y="1727612"/>
            <a:ext cx="2121600" cy="705600"/>
          </a:xfrm>
          <a:prstGeom prst="rect">
            <a:avLst/>
          </a:prstGeom>
          <a:noFill/>
          <a:ln>
            <a:noFill/>
          </a:ln>
        </p:spPr>
        <p:txBody>
          <a:bodyPr anchorCtr="0" anchor="t" bIns="0" lIns="0" spcFirstLastPara="1" rIns="0" wrap="square" tIns="12050">
            <a:spAutoFit/>
          </a:bodyPr>
          <a:lstStyle/>
          <a:p>
            <a:pPr indent="0" lvl="0" marL="0" marR="0" rtl="0" algn="ctr">
              <a:lnSpc>
                <a:spcPct val="114545"/>
              </a:lnSpc>
              <a:spcBef>
                <a:spcPts val="0"/>
              </a:spcBef>
              <a:spcAft>
                <a:spcPts val="0"/>
              </a:spcAft>
              <a:buNone/>
            </a:pPr>
            <a:r>
              <a:rPr lang="en-US" sz="2100">
                <a:solidFill>
                  <a:srgbClr val="FFFFFF"/>
                </a:solidFill>
                <a:latin typeface="Carlito"/>
                <a:ea typeface="Carlito"/>
                <a:cs typeface="Carlito"/>
                <a:sym typeface="Carlito"/>
              </a:rPr>
              <a:t>Request Wikipedia</a:t>
            </a:r>
            <a:endParaRPr sz="2100">
              <a:solidFill>
                <a:srgbClr val="000000"/>
              </a:solidFill>
              <a:latin typeface="Carlito"/>
              <a:ea typeface="Carlito"/>
              <a:cs typeface="Carlito"/>
              <a:sym typeface="Carlito"/>
            </a:endParaRPr>
          </a:p>
          <a:p>
            <a:pPr indent="0" lvl="0" marL="13334" marR="0" rtl="0" algn="ctr">
              <a:lnSpc>
                <a:spcPct val="114545"/>
              </a:lnSpc>
              <a:spcBef>
                <a:spcPts val="0"/>
              </a:spcBef>
              <a:spcAft>
                <a:spcPts val="0"/>
              </a:spcAft>
              <a:buNone/>
            </a:pPr>
            <a:r>
              <a:rPr lang="en-US" sz="2100">
                <a:solidFill>
                  <a:srgbClr val="FFFFFF"/>
                </a:solidFill>
                <a:latin typeface="Carlito"/>
                <a:ea typeface="Carlito"/>
                <a:cs typeface="Carlito"/>
                <a:sym typeface="Carlito"/>
              </a:rPr>
              <a:t>HTML</a:t>
            </a:r>
            <a:endParaRPr sz="2100">
              <a:solidFill>
                <a:srgbClr val="000000"/>
              </a:solidFill>
              <a:latin typeface="Carlito"/>
              <a:ea typeface="Carlito"/>
              <a:cs typeface="Carlito"/>
              <a:sym typeface="Carlito"/>
            </a:endParaRPr>
          </a:p>
        </p:txBody>
      </p:sp>
      <p:grpSp>
        <p:nvGrpSpPr>
          <p:cNvPr id="200" name="Google Shape;200;p9"/>
          <p:cNvGrpSpPr/>
          <p:nvPr/>
        </p:nvGrpSpPr>
        <p:grpSpPr>
          <a:xfrm>
            <a:off x="5662471" y="3227226"/>
            <a:ext cx="2580000" cy="2318028"/>
            <a:chOff x="5111496" y="2589276"/>
            <a:chExt cx="2580000" cy="2318028"/>
          </a:xfrm>
        </p:grpSpPr>
        <p:sp>
          <p:nvSpPr>
            <p:cNvPr id="201" name="Google Shape;201;p9"/>
            <p:cNvSpPr/>
            <p:nvPr/>
          </p:nvSpPr>
          <p:spPr>
            <a:xfrm>
              <a:off x="5506212" y="2965704"/>
              <a:ext cx="304800" cy="19416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9"/>
            <p:cNvSpPr/>
            <p:nvPr/>
          </p:nvSpPr>
          <p:spPr>
            <a:xfrm>
              <a:off x="5527548" y="2987040"/>
              <a:ext cx="225600" cy="1862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9"/>
            <p:cNvSpPr/>
            <p:nvPr/>
          </p:nvSpPr>
          <p:spPr>
            <a:xfrm>
              <a:off x="5111496" y="2589276"/>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9"/>
            <p:cNvSpPr/>
            <p:nvPr/>
          </p:nvSpPr>
          <p:spPr>
            <a:xfrm>
              <a:off x="5334000" y="2913888"/>
              <a:ext cx="2135100" cy="981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9"/>
            <p:cNvSpPr/>
            <p:nvPr/>
          </p:nvSpPr>
          <p:spPr>
            <a:xfrm>
              <a:off x="5132832" y="2610612"/>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 name="Google Shape;206;p9"/>
          <p:cNvSpPr txBox="1"/>
          <p:nvPr/>
        </p:nvSpPr>
        <p:spPr>
          <a:xfrm>
            <a:off x="6067319" y="3428989"/>
            <a:ext cx="1709400" cy="1075800"/>
          </a:xfrm>
          <a:prstGeom prst="rect">
            <a:avLst/>
          </a:prstGeom>
          <a:noFill/>
          <a:ln>
            <a:noFill/>
          </a:ln>
        </p:spPr>
        <p:txBody>
          <a:bodyPr anchorCtr="0" anchor="t" bIns="0" lIns="0" spcFirstLastPara="1" rIns="0" wrap="square" tIns="12050">
            <a:spAutoFit/>
          </a:bodyPr>
          <a:lstStyle/>
          <a:p>
            <a:pPr indent="0" lvl="0" marL="12700" marR="0" rtl="0" algn="l">
              <a:lnSpc>
                <a:spcPct val="114545"/>
              </a:lnSpc>
              <a:spcBef>
                <a:spcPts val="0"/>
              </a:spcBef>
              <a:spcAft>
                <a:spcPts val="0"/>
              </a:spcAft>
              <a:buNone/>
            </a:pPr>
            <a:r>
              <a:rPr lang="en-US" sz="2100">
                <a:solidFill>
                  <a:srgbClr val="FFFFFF"/>
                </a:solidFill>
                <a:latin typeface="Carlito"/>
                <a:ea typeface="Carlito"/>
                <a:cs typeface="Carlito"/>
                <a:sym typeface="Carlito"/>
              </a:rPr>
              <a:t>BeautifulSoup HTML5lib Parser</a:t>
            </a:r>
            <a:endParaRPr sz="2100">
              <a:solidFill>
                <a:srgbClr val="000000"/>
              </a:solidFill>
              <a:latin typeface="Carlito"/>
              <a:ea typeface="Carlito"/>
              <a:cs typeface="Carlito"/>
              <a:sym typeface="Carlito"/>
            </a:endParaRPr>
          </a:p>
        </p:txBody>
      </p:sp>
      <p:grpSp>
        <p:nvGrpSpPr>
          <p:cNvPr id="207" name="Google Shape;207;p9"/>
          <p:cNvGrpSpPr/>
          <p:nvPr/>
        </p:nvGrpSpPr>
        <p:grpSpPr>
          <a:xfrm>
            <a:off x="5662471" y="5103270"/>
            <a:ext cx="3905988" cy="1580400"/>
            <a:chOff x="5111496" y="4465320"/>
            <a:chExt cx="3905988" cy="1580400"/>
          </a:xfrm>
        </p:grpSpPr>
        <p:sp>
          <p:nvSpPr>
            <p:cNvPr id="208" name="Google Shape;208;p9"/>
            <p:cNvSpPr/>
            <p:nvPr/>
          </p:nvSpPr>
          <p:spPr>
            <a:xfrm>
              <a:off x="5625084" y="4721352"/>
              <a:ext cx="3392400" cy="3048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9"/>
            <p:cNvSpPr/>
            <p:nvPr/>
          </p:nvSpPr>
          <p:spPr>
            <a:xfrm>
              <a:off x="5646420" y="4742688"/>
              <a:ext cx="3313200" cy="225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9"/>
            <p:cNvSpPr/>
            <p:nvPr/>
          </p:nvSpPr>
          <p:spPr>
            <a:xfrm>
              <a:off x="5111496" y="4465320"/>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9"/>
            <p:cNvSpPr/>
            <p:nvPr/>
          </p:nvSpPr>
          <p:spPr>
            <a:xfrm>
              <a:off x="5289804" y="4789932"/>
              <a:ext cx="2287500" cy="9816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9"/>
            <p:cNvSpPr/>
            <p:nvPr/>
          </p:nvSpPr>
          <p:spPr>
            <a:xfrm>
              <a:off x="5132832" y="4486656"/>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3" name="Google Shape;213;p9"/>
          <p:cNvSpPr txBox="1"/>
          <p:nvPr/>
        </p:nvSpPr>
        <p:spPr>
          <a:xfrm>
            <a:off x="6020966" y="5530921"/>
            <a:ext cx="1802100" cy="725100"/>
          </a:xfrm>
          <a:prstGeom prst="rect">
            <a:avLst/>
          </a:prstGeom>
          <a:noFill/>
          <a:ln>
            <a:noFill/>
          </a:ln>
        </p:spPr>
        <p:txBody>
          <a:bodyPr anchorCtr="0" anchor="t" bIns="0" lIns="0" spcFirstLastPara="1" rIns="0" wrap="square" tIns="44450">
            <a:spAutoFit/>
          </a:bodyPr>
          <a:lstStyle/>
          <a:p>
            <a:pPr indent="-321944" lvl="0" marL="334010" marR="5080" rtl="0" algn="l">
              <a:lnSpc>
                <a:spcPct val="110454"/>
              </a:lnSpc>
              <a:spcBef>
                <a:spcPts val="0"/>
              </a:spcBef>
              <a:spcAft>
                <a:spcPts val="0"/>
              </a:spcAft>
              <a:buNone/>
            </a:pPr>
            <a:r>
              <a:rPr lang="en-US" sz="2100">
                <a:solidFill>
                  <a:srgbClr val="FFFFFF"/>
                </a:solidFill>
                <a:latin typeface="Carlito"/>
                <a:ea typeface="Carlito"/>
                <a:cs typeface="Carlito"/>
                <a:sym typeface="Carlito"/>
              </a:rPr>
              <a:t>Find Launch Info HTML Table</a:t>
            </a:r>
            <a:endParaRPr sz="2100">
              <a:solidFill>
                <a:srgbClr val="000000"/>
              </a:solidFill>
              <a:latin typeface="Carlito"/>
              <a:ea typeface="Carlito"/>
              <a:cs typeface="Carlito"/>
              <a:sym typeface="Carlito"/>
            </a:endParaRPr>
          </a:p>
        </p:txBody>
      </p:sp>
      <p:grpSp>
        <p:nvGrpSpPr>
          <p:cNvPr id="214" name="Google Shape;214;p9"/>
          <p:cNvGrpSpPr/>
          <p:nvPr/>
        </p:nvGrpSpPr>
        <p:grpSpPr>
          <a:xfrm>
            <a:off x="9061863" y="3669954"/>
            <a:ext cx="2580000" cy="3080016"/>
            <a:chOff x="8438388" y="2965704"/>
            <a:chExt cx="2580000" cy="3080016"/>
          </a:xfrm>
        </p:grpSpPr>
        <p:sp>
          <p:nvSpPr>
            <p:cNvPr id="215" name="Google Shape;215;p9"/>
            <p:cNvSpPr/>
            <p:nvPr/>
          </p:nvSpPr>
          <p:spPr>
            <a:xfrm>
              <a:off x="8833104" y="2965704"/>
              <a:ext cx="304800" cy="194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9"/>
            <p:cNvSpPr/>
            <p:nvPr/>
          </p:nvSpPr>
          <p:spPr>
            <a:xfrm>
              <a:off x="8854440" y="2987040"/>
              <a:ext cx="225600" cy="1862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9"/>
            <p:cNvSpPr/>
            <p:nvPr/>
          </p:nvSpPr>
          <p:spPr>
            <a:xfrm>
              <a:off x="8438388" y="4465320"/>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9"/>
            <p:cNvSpPr/>
            <p:nvPr/>
          </p:nvSpPr>
          <p:spPr>
            <a:xfrm>
              <a:off x="8546592" y="4943855"/>
              <a:ext cx="2363700" cy="6735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9"/>
            <p:cNvSpPr/>
            <p:nvPr/>
          </p:nvSpPr>
          <p:spPr>
            <a:xfrm>
              <a:off x="8459724" y="4486656"/>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0" name="Google Shape;220;p9"/>
          <p:cNvSpPr txBox="1"/>
          <p:nvPr/>
        </p:nvSpPr>
        <p:spPr>
          <a:xfrm>
            <a:off x="9568449" y="5603882"/>
            <a:ext cx="1802100" cy="6588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100">
                <a:solidFill>
                  <a:srgbClr val="FFFFFF"/>
                </a:solidFill>
                <a:latin typeface="Carlito"/>
                <a:ea typeface="Carlito"/>
                <a:cs typeface="Carlito"/>
                <a:sym typeface="Carlito"/>
              </a:rPr>
              <a:t>Create Dictionary</a:t>
            </a:r>
            <a:endParaRPr sz="2100">
              <a:solidFill>
                <a:srgbClr val="000000"/>
              </a:solidFill>
              <a:latin typeface="Carlito"/>
              <a:ea typeface="Carlito"/>
              <a:cs typeface="Carlito"/>
              <a:sym typeface="Carlito"/>
            </a:endParaRPr>
          </a:p>
        </p:txBody>
      </p:sp>
      <p:grpSp>
        <p:nvGrpSpPr>
          <p:cNvPr id="221" name="Google Shape;221;p9"/>
          <p:cNvGrpSpPr/>
          <p:nvPr/>
        </p:nvGrpSpPr>
        <p:grpSpPr>
          <a:xfrm>
            <a:off x="8989363" y="1727610"/>
            <a:ext cx="2580000" cy="3112080"/>
            <a:chOff x="8438388" y="1089660"/>
            <a:chExt cx="2580000" cy="3112080"/>
          </a:xfrm>
        </p:grpSpPr>
        <p:sp>
          <p:nvSpPr>
            <p:cNvPr id="222" name="Google Shape;222;p9"/>
            <p:cNvSpPr/>
            <p:nvPr/>
          </p:nvSpPr>
          <p:spPr>
            <a:xfrm>
              <a:off x="8833104" y="1089660"/>
              <a:ext cx="304800" cy="194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9"/>
            <p:cNvSpPr/>
            <p:nvPr/>
          </p:nvSpPr>
          <p:spPr>
            <a:xfrm>
              <a:off x="8854440" y="1110996"/>
              <a:ext cx="225600" cy="1862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9"/>
            <p:cNvSpPr/>
            <p:nvPr/>
          </p:nvSpPr>
          <p:spPr>
            <a:xfrm>
              <a:off x="8438388" y="2589276"/>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9"/>
            <p:cNvSpPr/>
            <p:nvPr/>
          </p:nvSpPr>
          <p:spPr>
            <a:xfrm>
              <a:off x="8659368" y="2606040"/>
              <a:ext cx="2203800" cy="1595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9"/>
            <p:cNvSpPr/>
            <p:nvPr/>
          </p:nvSpPr>
          <p:spPr>
            <a:xfrm>
              <a:off x="8459724" y="2610612"/>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 name="Google Shape;227;p9"/>
          <p:cNvSpPr txBox="1"/>
          <p:nvPr/>
        </p:nvSpPr>
        <p:spPr>
          <a:xfrm>
            <a:off x="9391191" y="3308760"/>
            <a:ext cx="1708200" cy="1224900"/>
          </a:xfrm>
          <a:prstGeom prst="rect">
            <a:avLst/>
          </a:prstGeom>
          <a:noFill/>
          <a:ln>
            <a:noFill/>
          </a:ln>
        </p:spPr>
        <p:txBody>
          <a:bodyPr anchorCtr="0" anchor="t" bIns="0" lIns="0" spcFirstLastPara="1" rIns="0" wrap="square" tIns="40000">
            <a:spAutoFit/>
          </a:bodyPr>
          <a:lstStyle/>
          <a:p>
            <a:pPr indent="0" lvl="0" marL="12700" marR="5080" rtl="0" algn="ctr">
              <a:lnSpc>
                <a:spcPct val="91600"/>
              </a:lnSpc>
              <a:spcBef>
                <a:spcPts val="0"/>
              </a:spcBef>
              <a:spcAft>
                <a:spcPts val="0"/>
              </a:spcAft>
              <a:buNone/>
            </a:pPr>
            <a:r>
              <a:rPr lang="en-US" sz="2100">
                <a:solidFill>
                  <a:srgbClr val="FFFFFF"/>
                </a:solidFill>
                <a:latin typeface="Carlito"/>
                <a:ea typeface="Carlito"/>
                <a:cs typeface="Carlito"/>
                <a:sym typeface="Carlito"/>
              </a:rPr>
              <a:t>Iterate Through Table Cells to Extract Data to Dictionary</a:t>
            </a:r>
            <a:endParaRPr sz="2100">
              <a:solidFill>
                <a:srgbClr val="000000"/>
              </a:solidFill>
              <a:latin typeface="Carlito"/>
              <a:ea typeface="Carlito"/>
              <a:cs typeface="Carlito"/>
              <a:sym typeface="Carlito"/>
            </a:endParaRPr>
          </a:p>
        </p:txBody>
      </p:sp>
      <p:grpSp>
        <p:nvGrpSpPr>
          <p:cNvPr id="228" name="Google Shape;228;p9"/>
          <p:cNvGrpSpPr/>
          <p:nvPr/>
        </p:nvGrpSpPr>
        <p:grpSpPr>
          <a:xfrm>
            <a:off x="8989363" y="1351181"/>
            <a:ext cx="2580000" cy="1580400"/>
            <a:chOff x="8438388" y="713231"/>
            <a:chExt cx="2580000" cy="1580400"/>
          </a:xfrm>
        </p:grpSpPr>
        <p:sp>
          <p:nvSpPr>
            <p:cNvPr id="229" name="Google Shape;229;p9"/>
            <p:cNvSpPr/>
            <p:nvPr/>
          </p:nvSpPr>
          <p:spPr>
            <a:xfrm>
              <a:off x="8438388" y="713231"/>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9"/>
            <p:cNvSpPr/>
            <p:nvPr/>
          </p:nvSpPr>
          <p:spPr>
            <a:xfrm>
              <a:off x="8525256" y="1037843"/>
              <a:ext cx="2469000" cy="9816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9"/>
            <p:cNvSpPr/>
            <p:nvPr/>
          </p:nvSpPr>
          <p:spPr>
            <a:xfrm>
              <a:off x="8459724" y="734567"/>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2" name="Google Shape;232;p9"/>
          <p:cNvSpPr txBox="1"/>
          <p:nvPr/>
        </p:nvSpPr>
        <p:spPr>
          <a:xfrm>
            <a:off x="9257079" y="1739040"/>
            <a:ext cx="1983000" cy="725100"/>
          </a:xfrm>
          <a:prstGeom prst="rect">
            <a:avLst/>
          </a:prstGeom>
          <a:noFill/>
          <a:ln>
            <a:noFill/>
          </a:ln>
        </p:spPr>
        <p:txBody>
          <a:bodyPr anchorCtr="0" anchor="t" bIns="0" lIns="0" spcFirstLastPara="1" rIns="0" wrap="square" tIns="45700">
            <a:spAutoFit/>
          </a:bodyPr>
          <a:lstStyle/>
          <a:p>
            <a:pPr indent="-372110" lvl="0" marL="384175" marR="5080" rtl="0" algn="l">
              <a:lnSpc>
                <a:spcPct val="110000"/>
              </a:lnSpc>
              <a:spcBef>
                <a:spcPts val="0"/>
              </a:spcBef>
              <a:spcAft>
                <a:spcPts val="0"/>
              </a:spcAft>
              <a:buNone/>
            </a:pPr>
            <a:r>
              <a:rPr lang="en-US" sz="2100">
                <a:solidFill>
                  <a:srgbClr val="FFFFFF"/>
                </a:solidFill>
                <a:latin typeface="Carlito"/>
                <a:ea typeface="Carlito"/>
                <a:cs typeface="Carlito"/>
                <a:sym typeface="Carlito"/>
              </a:rPr>
              <a:t>Cast Dictionary to DataFrame </a:t>
            </a:r>
            <a:endParaRPr sz="2100">
              <a:solidFill>
                <a:srgbClr val="000000"/>
              </a:solidFill>
              <a:latin typeface="Carlito"/>
              <a:ea typeface="Carlito"/>
              <a:cs typeface="Carlito"/>
              <a:sym typeface="Carlito"/>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